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Types>
</file>

<file path=_rels/.rels><?xml version="1.0" encoding="UTF-8"?>
<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3" autoAdjust="0"/>
    <p:restoredTop sz="94711" autoAdjust="0"/>
  </p:normalViewPr>
  <p:slideViewPr>
    <p:cSldViewPr snapToGrid="0" snapToObjects="1">
      <p:cViewPr varScale="1">
        <p:scale>
          <a:sx n="93" d="100"/>
          <a:sy n="93" d="100"/>
        </p:scale>
        <p:origin x="10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3" Type="http://schemas.openxmlformats.org/officeDocument/2006/relationships/slide" Target="slides/slide32.xml" /><Relationship Id="rId34" Type="http://schemas.openxmlformats.org/officeDocument/2006/relationships/slide" Target="slides/slide33.xml" /><Relationship Id="rId35" Type="http://schemas.openxmlformats.org/officeDocument/2006/relationships/slide" Target="slides/slide34.xml" /><Relationship Id="rId36" Type="http://schemas.openxmlformats.org/officeDocument/2006/relationships/slide" Target="slides/slide35.xml" /><Relationship Id="rId37" Type="http://schemas.openxmlformats.org/officeDocument/2006/relationships/slide" Target="slides/slide36.xml" /><Relationship Id="rId38" Type="http://schemas.openxmlformats.org/officeDocument/2006/relationships/slide" Target="slides/slide37.xml" /><Relationship Id="rId39" Type="http://schemas.openxmlformats.org/officeDocument/2006/relationships/slide" Target="slides/slide38.xml" /><Relationship Id="rId40" Type="http://schemas.openxmlformats.org/officeDocument/2006/relationships/slide" Target="slides/slide39.xml" /><Relationship Id="rId41" Type="http://schemas.openxmlformats.org/officeDocument/2006/relationships/slide" Target="slides/slide40.xml" /><Relationship Id="rId42" Type="http://schemas.openxmlformats.org/officeDocument/2006/relationships/slide" Target="slides/slide41.xml" /><Relationship Id="rId43" Type="http://schemas.openxmlformats.org/officeDocument/2006/relationships/slide" Target="slides/slide42.xml" /><Relationship Id="rId44" Type="http://schemas.openxmlformats.org/officeDocument/2006/relationships/slide" Target="slides/slide43.xml" /><Relationship Id="rId45" Type="http://schemas.openxmlformats.org/officeDocument/2006/relationships/slide" Target="slides/slide44.xml" /><Relationship Id="rId46" Type="http://schemas.openxmlformats.org/officeDocument/2006/relationships/slide" Target="slides/slide45.xml" /><Relationship Id="rId47" Type="http://schemas.openxmlformats.org/officeDocument/2006/relationships/slide" Target="slides/slide46.xml" /><Relationship Id="rId48" Type="http://schemas.openxmlformats.org/officeDocument/2006/relationships/slide" Target="slides/slide47.xml" /><Relationship Id="rId49" Type="http://schemas.openxmlformats.org/officeDocument/2006/relationships/slide" Target="slides/slide48.xml" /><Relationship Id="rId50" Type="http://schemas.openxmlformats.org/officeDocument/2006/relationships/slide" Target="slides/slide49.xml" /><Relationship Id="rId51" Type="http://schemas.openxmlformats.org/officeDocument/2006/relationships/slide" Target="slides/slide50.xml" /><Relationship Id="rId52" Type="http://schemas.openxmlformats.org/officeDocument/2006/relationships/slide" Target="slides/slide51.xml" /><Relationship Id="rId53" Type="http://schemas.openxmlformats.org/officeDocument/2006/relationships/slide" Target="slides/slide52.xml" /><Relationship Id="rId54" Type="http://schemas.openxmlformats.org/officeDocument/2006/relationships/slide" Target="slides/slide53.xml" /><Relationship Id="rId55" Type="http://schemas.openxmlformats.org/officeDocument/2006/relationships/slide" Target="slides/slide54.xml" /><Relationship Id="rId56" Type="http://schemas.openxmlformats.org/officeDocument/2006/relationships/slide" Target="slides/slide55.xml" /><Relationship Id="rId57" Type="http://schemas.openxmlformats.org/officeDocument/2006/relationships/slide" Target="slides/slide56.xml" /><Relationship Id="rId58" Type="http://schemas.openxmlformats.org/officeDocument/2006/relationships/slide" Target="slides/slide57.xml" /><Relationship Id="rId59" Type="http://schemas.openxmlformats.org/officeDocument/2006/relationships/slide" Target="slides/slide58.xml" /><Relationship Id="rId60" Type="http://schemas.openxmlformats.org/officeDocument/2006/relationships/slide" Target="slides/slide59.xml" /><Relationship Id="rId61" Type="http://schemas.openxmlformats.org/officeDocument/2006/relationships/slide" Target="slides/slide60.xml" /><Relationship Id="rId62" Type="http://schemas.openxmlformats.org/officeDocument/2006/relationships/slide" Target="slides/slide61.xml" /><Relationship Id="rId63" Type="http://schemas.openxmlformats.org/officeDocument/2006/relationships/slide" Target="slides/slide62.xml" /><Relationship Id="rId64" Type="http://schemas.openxmlformats.org/officeDocument/2006/relationships/slide" Target="slides/slide63.xml" /><Relationship Id="rId65" Type="http://schemas.openxmlformats.org/officeDocument/2006/relationships/slide" Target="slides/slide64.xml" /><Relationship Id="rId66" Type="http://schemas.openxmlformats.org/officeDocument/2006/relationships/slide" Target="slides/slide65.xml" /><Relationship Id="rId67" Type="http://schemas.openxmlformats.org/officeDocument/2006/relationships/slide" Target="slides/slide66.xml" /><Relationship Id="rId68" Type="http://schemas.openxmlformats.org/officeDocument/2006/relationships/slide" Target="slides/slide67.xml" /><Relationship Id="rId69" Type="http://schemas.openxmlformats.org/officeDocument/2006/relationships/slide" Target="slides/slide68.xml" /><Relationship Id="rId70" Type="http://schemas.openxmlformats.org/officeDocument/2006/relationships/slide" Target="slides/slide69.xml" /><Relationship Id="rId71" Type="http://schemas.openxmlformats.org/officeDocument/2006/relationships/slide" Target="slides/slide70.xml" /><Relationship Id="rId72" Type="http://schemas.openxmlformats.org/officeDocument/2006/relationships/slide" Target="slides/slide71.xml" /><Relationship Id="rId73" Type="http://schemas.openxmlformats.org/officeDocument/2006/relationships/slide" Target="slides/slide72.xml" /><Relationship Id="rId74" Type="http://schemas.openxmlformats.org/officeDocument/2006/relationships/slide" Target="slides/slide73.xml" /><Relationship Id="rId75" Type="http://schemas.openxmlformats.org/officeDocument/2006/relationships/slide" Target="slides/slide74.xml" /><Relationship Id="rId76" Type="http://schemas.openxmlformats.org/officeDocument/2006/relationships/slide" Target="slides/slide75.xml" /><Relationship Id="rId77" Type="http://schemas.openxmlformats.org/officeDocument/2006/relationships/slide" Target="slides/slide76.xml" /><Relationship Id="rId78" Type="http://schemas.openxmlformats.org/officeDocument/2006/relationships/slide" Target="slides/slide77.xml" /><Relationship Id="rId79" Type="http://schemas.openxmlformats.org/officeDocument/2006/relationships/slide" Target="slides/slide78.xml" /><Relationship Id="rId80" Type="http://schemas.openxmlformats.org/officeDocument/2006/relationships/slide" Target="slides/slide79.xml" /><Relationship Id="rId81" Type="http://schemas.openxmlformats.org/officeDocument/2006/relationships/slide" Target="slides/slide80.xml" /><Relationship Id="rId82" Type="http://schemas.openxmlformats.org/officeDocument/2006/relationships/slide" Target="slides/slide81.xml" /><Relationship Id="rId83" Type="http://schemas.openxmlformats.org/officeDocument/2006/relationships/slide" Target="slides/slide82.xml" /><Relationship Id="rId84" Type="http://schemas.openxmlformats.org/officeDocument/2006/relationships/slide" Target="slides/slide83.xml" /><Relationship Id="rId85" Type="http://schemas.openxmlformats.org/officeDocument/2006/relationships/slide" Target="slides/slide84.xml" /><Relationship Id="rId86" Type="http://schemas.openxmlformats.org/officeDocument/2006/relationships/slide" Target="slides/slide85.xml" /><Relationship Id="rId87" Type="http://schemas.openxmlformats.org/officeDocument/2006/relationships/slide" Target="slides/slide86.xml" /><Relationship Id="rId88" Type="http://schemas.openxmlformats.org/officeDocument/2006/relationships/slide" Target="slides/slide87.xml" /><Relationship Id="rId89" Type="http://schemas.openxmlformats.org/officeDocument/2006/relationships/slide" Target="slides/slide88.xml" /><Relationship Id="rId90" Type="http://schemas.openxmlformats.org/officeDocument/2006/relationships/slide" Target="slides/slide89.xml" /><Relationship Id="rId91" Type="http://schemas.openxmlformats.org/officeDocument/2006/relationships/slide" Target="slides/slide90.xml" /><Relationship Id="rId92" Type="http://schemas.openxmlformats.org/officeDocument/2006/relationships/slide" Target="slides/slide91.xml" /><Relationship Id="rId93" Type="http://schemas.openxmlformats.org/officeDocument/2006/relationships/slide" Target="slides/slide92.xml" /><Relationship Id="rId94" Type="http://schemas.openxmlformats.org/officeDocument/2006/relationships/slide" Target="slides/slide93.xml" /><Relationship Id="rId95" Type="http://schemas.openxmlformats.org/officeDocument/2006/relationships/slide" Target="slides/slide94.xml" /><Relationship Id="rId96" Type="http://schemas.openxmlformats.org/officeDocument/2006/relationships/slide" Target="slides/slide95.xml" /><Relationship Id="rId97" Type="http://schemas.openxmlformats.org/officeDocument/2006/relationships/slide" Target="slides/slide96.xml" /><Relationship Id="rId98" Type="http://schemas.openxmlformats.org/officeDocument/2006/relationships/slide" Target="slides/slide97.xml" /><Relationship Id="rId99" Type="http://schemas.openxmlformats.org/officeDocument/2006/relationships/slide" Target="slides/slide98.xml" /><Relationship Id="rId100" Type="http://schemas.openxmlformats.org/officeDocument/2006/relationships/slide" Target="slides/slide99.xml" /><Relationship Id="rId101" Type="http://schemas.openxmlformats.org/officeDocument/2006/relationships/slide" Target="slides/slide100.xml" /><Relationship Id="rId102" Type="http://schemas.openxmlformats.org/officeDocument/2006/relationships/slide" Target="slides/slide101.xml" /><Relationship Id="rId103" Type="http://schemas.openxmlformats.org/officeDocument/2006/relationships/slide" Target="slides/slide102.xml" /><Relationship Id="rId104" Type="http://schemas.openxmlformats.org/officeDocument/2006/relationships/slide" Target="slides/slide103.xml" /><Relationship Id="rId105" Type="http://schemas.openxmlformats.org/officeDocument/2006/relationships/slide" Target="slides/slide104.xml" /><Relationship Id="rId106" Type="http://schemas.openxmlformats.org/officeDocument/2006/relationships/slide" Target="slides/slide105.xml" /><Relationship Id="rId107" Type="http://schemas.openxmlformats.org/officeDocument/2006/relationships/slide" Target="slides/slide106.xml" /><Relationship Id="rId108" Type="http://schemas.openxmlformats.org/officeDocument/2006/relationships/slide" Target="slides/slide107.xml" /><Relationship Id="rId109" Type="http://schemas.openxmlformats.org/officeDocument/2006/relationships/slide" Target="slides/slide108.xml" /><Relationship Id="rId110" Type="http://schemas.openxmlformats.org/officeDocument/2006/relationships/slide" Target="slides/slide109.xml" /><Relationship Id="rId111" Type="http://schemas.openxmlformats.org/officeDocument/2006/relationships/slide" Target="slides/slide110.xml" /><Relationship Id="rId112" Type="http://schemas.openxmlformats.org/officeDocument/2006/relationships/slide" Target="slides/slide111.xml" /><Relationship Id="rId113" Type="http://schemas.openxmlformats.org/officeDocument/2006/relationships/slide" Target="slides/slide112.xml" /><Relationship Id="rId114" Type="http://schemas.openxmlformats.org/officeDocument/2006/relationships/slide" Target="slides/slide113.xml" /><Relationship Id="rId115" Type="http://schemas.openxmlformats.org/officeDocument/2006/relationships/slide" Target="slides/slide114.xml" /><Relationship Id="rId116" Type="http://schemas.openxmlformats.org/officeDocument/2006/relationships/slide" Target="slides/slide115.xml" /><Relationship Id="rId117" Type="http://schemas.openxmlformats.org/officeDocument/2006/relationships/slide" Target="slides/slide116.xml" /><Relationship Id="rId118" Type="http://schemas.openxmlformats.org/officeDocument/2006/relationships/slide" Target="slides/slide117.xml" /><Relationship Id="rId119" Type="http://schemas.openxmlformats.org/officeDocument/2006/relationships/slide" Target="slides/slide118.xml" /><Relationship Id="rId120" Type="http://schemas.openxmlformats.org/officeDocument/2006/relationships/slide" Target="slides/slide119.xml" /><Relationship Id="rId121" Type="http://schemas.openxmlformats.org/officeDocument/2006/relationships/slide" Target="slides/slide120.xml" /><Relationship Id="rId122" Type="http://schemas.openxmlformats.org/officeDocument/2006/relationships/slide" Target="slides/slide121.xml" /><Relationship Id="rId123" Type="http://schemas.openxmlformats.org/officeDocument/2006/relationships/slide" Target="slides/slide122.xml" /><Relationship Id="rId124" Type="http://schemas.openxmlformats.org/officeDocument/2006/relationships/slide" Target="slides/slide123.xml" /><Relationship Id="rId125" Type="http://schemas.openxmlformats.org/officeDocument/2006/relationships/slide" Target="slides/slide124.xml" /><Relationship Id="rId126" Type="http://schemas.openxmlformats.org/officeDocument/2006/relationships/slide" Target="slides/slide125.xml" /><Relationship Id="rId127" Type="http://schemas.openxmlformats.org/officeDocument/2006/relationships/slide" Target="slides/slide126.xml" /><Relationship Id="rId128" Type="http://schemas.openxmlformats.org/officeDocument/2006/relationships/slide" Target="slides/slide127.xml" /><Relationship Id="rId129" Type="http://schemas.openxmlformats.org/officeDocument/2006/relationships/slide" Target="slides/slide128.xml" /><Relationship Id="rId130" Type="http://schemas.openxmlformats.org/officeDocument/2006/relationships/slide" Target="slides/slide129.xml" /><Relationship Id="rId131" Type="http://schemas.openxmlformats.org/officeDocument/2006/relationships/slide" Target="slides/slide130.xml" /><Relationship Id="rId132" Type="http://schemas.openxmlformats.org/officeDocument/2006/relationships/slide" Target="slides/slide131.xml" /><Relationship Id="rId133" Type="http://schemas.openxmlformats.org/officeDocument/2006/relationships/slide" Target="slides/slide132.xml" /><Relationship Id="rId134" Type="http://schemas.openxmlformats.org/officeDocument/2006/relationships/slide" Target="slides/slide133.xml" /><Relationship Id="rId135" Type="http://schemas.openxmlformats.org/officeDocument/2006/relationships/slide" Target="slides/slide134.xml" /><Relationship Id="rId136" Type="http://schemas.openxmlformats.org/officeDocument/2006/relationships/slide" Target="slides/slide135.xml" /><Relationship Id="rId137" Type="http://schemas.openxmlformats.org/officeDocument/2006/relationships/slide" Target="slides/slide136.xml" /><Relationship Id="rId138" Type="http://schemas.openxmlformats.org/officeDocument/2006/relationships/slide" Target="slides/slide137.xml" /><Relationship Id="rId139" Type="http://schemas.openxmlformats.org/officeDocument/2006/relationships/slide" Target="slides/slide138.xml" /><Relationship Id="rId140" Type="http://schemas.openxmlformats.org/officeDocument/2006/relationships/slide" Target="slides/slide139.xml" /><Relationship Id="rId141" Type="http://schemas.openxmlformats.org/officeDocument/2006/relationships/slide" Target="slides/slide140.xml" /><Relationship Id="rId142" Type="http://schemas.openxmlformats.org/officeDocument/2006/relationships/slide" Target="slides/slide141.xml" /><Relationship Id="rId143" Type="http://schemas.openxmlformats.org/officeDocument/2006/relationships/slide" Target="slides/slide142.xml" /><Relationship Id="rId144" Type="http://schemas.openxmlformats.org/officeDocument/2006/relationships/slide" Target="slides/slide143.xml" /><Relationship Id="rId145" Type="http://schemas.openxmlformats.org/officeDocument/2006/relationships/slide" Target="slides/slide144.xml" /><Relationship Id="rId146" Type="http://schemas.openxmlformats.org/officeDocument/2006/relationships/slide" Target="slides/slide145.xml" /><Relationship Id="rId147" Type="http://schemas.openxmlformats.org/officeDocument/2006/relationships/slide" Target="slides/slide146.xml" /><Relationship Id="rId148" Type="http://schemas.openxmlformats.org/officeDocument/2006/relationships/slide" Target="slides/slide147.xml" /><Relationship Id="rId149" Type="http://schemas.openxmlformats.org/officeDocument/2006/relationships/slide" Target="slides/slide148.xml" /><Relationship Id="rId150" Type="http://schemas.openxmlformats.org/officeDocument/2006/relationships/slide" Target="slides/slide149.xml" /><Relationship Id="rId151" Type="http://schemas.openxmlformats.org/officeDocument/2006/relationships/slide" Target="slides/slide150.xml" /><Relationship Id="rId152" Type="http://schemas.openxmlformats.org/officeDocument/2006/relationships/slide" Target="slides/slide151.xml" /><Relationship Id="rId153" Type="http://schemas.openxmlformats.org/officeDocument/2006/relationships/slide" Target="slides/slide152.xml" /><Relationship Id="rId154" Type="http://schemas.openxmlformats.org/officeDocument/2006/relationships/slide" Target="slides/slide153.xml" /><Relationship Id="rId155" Type="http://schemas.openxmlformats.org/officeDocument/2006/relationships/slide" Target="slides/slide154.xml" /><Relationship Id="rId156" Type="http://schemas.openxmlformats.org/officeDocument/2006/relationships/slide" Target="slides/slide155.xml" /><Relationship Id="rId157" Type="http://schemas.openxmlformats.org/officeDocument/2006/relationships/slide" Target="slides/slide156.xml" /><Relationship Id="rId158" Type="http://schemas.openxmlformats.org/officeDocument/2006/relationships/slide" Target="slides/slide157.xml" /><Relationship Id="rId159" Type="http://schemas.openxmlformats.org/officeDocument/2006/relationships/slide" Target="slides/slide158.xml" /><Relationship Id="rId160" Type="http://schemas.openxmlformats.org/officeDocument/2006/relationships/slide" Target="slides/slide159.xml" /><Relationship Id="rId161" Type="http://schemas.openxmlformats.org/officeDocument/2006/relationships/slide" Target="slides/slide160.xml" /><Relationship Id="rId162" Type="http://schemas.openxmlformats.org/officeDocument/2006/relationships/slide" Target="slides/slide161.xml" /><Relationship Id="rId163" Type="http://schemas.openxmlformats.org/officeDocument/2006/relationships/slide" Target="slides/slide162.xml" /><Relationship Id="rId164" Type="http://schemas.openxmlformats.org/officeDocument/2006/relationships/slide" Target="slides/slide163.xml" /><Relationship Id="rId165" Type="http://schemas.openxmlformats.org/officeDocument/2006/relationships/slide" Target="slides/slide164.xml" /><Relationship Id="rId166" Type="http://schemas.openxmlformats.org/officeDocument/2006/relationships/slide" Target="slides/slide165.xml" /><Relationship Id="rId167" Type="http://schemas.openxmlformats.org/officeDocument/2006/relationships/slide" Target="slides/slide166.xml" /><Relationship Id="rId168" Type="http://schemas.openxmlformats.org/officeDocument/2006/relationships/slide" Target="slides/slide167.xml" /><Relationship Id="rId169" Type="http://schemas.openxmlformats.org/officeDocument/2006/relationships/slide" Target="slides/slide168.xml" /><Relationship Id="rId170" Type="http://schemas.openxmlformats.org/officeDocument/2006/relationships/slide" Target="slides/slide169.xml" /><Relationship Id="rId171" Type="http://schemas.openxmlformats.org/officeDocument/2006/relationships/slide" Target="slides/slide170.xml" /><Relationship Id="rId172" Type="http://schemas.openxmlformats.org/officeDocument/2006/relationships/slide" Target="slides/slide171.xml" /><Relationship Id="rId173" Type="http://schemas.openxmlformats.org/officeDocument/2006/relationships/slide" Target="slides/slide172.xml" /><Relationship Id="rId174" Type="http://schemas.openxmlformats.org/officeDocument/2006/relationships/slide" Target="slides/slide173.xml" /><Relationship Id="rId175" Type="http://schemas.openxmlformats.org/officeDocument/2006/relationships/slide" Target="slides/slide174.xml" /><Relationship Id="rId176" Type="http://schemas.openxmlformats.org/officeDocument/2006/relationships/slide" Target="slides/slide175.xml" /><Relationship Id="rId177" Type="http://schemas.openxmlformats.org/officeDocument/2006/relationships/slide" Target="slides/slide176.xml" /><Relationship Id="rId178" Type="http://schemas.openxmlformats.org/officeDocument/2006/relationships/slide" Target="slides/slide177.xml" /><Relationship Id="rId179" Type="http://schemas.openxmlformats.org/officeDocument/2006/relationships/slide" Target="slides/slide178.xml" /><Relationship Id="rId180" Type="http://schemas.openxmlformats.org/officeDocument/2006/relationships/slide" Target="slides/slide179.xml" /><Relationship Id="rId181" Type="http://schemas.openxmlformats.org/officeDocument/2006/relationships/slide" Target="slides/slide180.xml" /><Relationship Id="rId182" Type="http://schemas.openxmlformats.org/officeDocument/2006/relationships/slide" Target="slides/slide181.xml" /><Relationship Id="rId186" Type="http://schemas.openxmlformats.org/officeDocument/2006/relationships/tableStyles" Target="tableStyles.xml" /><Relationship Id="rId185" Type="http://schemas.openxmlformats.org/officeDocument/2006/relationships/theme" Target="theme/theme1.xml" /><Relationship Id="rId1" Type="http://schemas.openxmlformats.org/officeDocument/2006/relationships/slideMaster" Target="slideMasters/slideMaster1.xml" /><Relationship Id="rId184" Type="http://schemas.openxmlformats.org/officeDocument/2006/relationships/viewProps" Target="viewProps.xml" /><Relationship Id="rId183"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1EB5C9-1307-BA42-ABA2-0BC069CD8E7F}" type="datetimeFigureOut">
              <a:rPr lang="en-US" smtClean="0"/>
              <a:t>2/17/2018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1EB5C9-1307-BA42-ABA2-0BC069CD8E7F}" type="datetimeFigureOut">
              <a:rPr lang="en-US" smtClean="0"/>
              <a:t>2/17/2018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2/17/2018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EB5C9-1307-BA42-ABA2-0BC069CD8E7F}" type="datetimeFigureOut">
              <a:rPr lang="en-US" smtClean="0"/>
              <a:t>2/17/2018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png" /></Relationships>
</file>

<file path=ppt/slides/_rels/slide10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0.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png" /></Relationships>
</file>

<file path=ppt/slides/_rels/slide11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5.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s>
</file>

<file path=ppt/slides/_rels/slide11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2.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png" /></Relationships>
</file>

<file path=ppt/slides/_rels/slide12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6.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png" /></Relationships>
</file>

<file path=ppt/slides/_rels/slide12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1.png"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2.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2.png" /></Relationships>
</file>

<file path=ppt/slides/_rels/slide13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5.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3.png" /></Relationships>
</file>

<file path=ppt/slides/_rels/slide13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8.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4.png" /></Relationships>
</file>

<file path=ppt/slides/_rels/slide13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2.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5.png" /></Relationships>
</file>

<file path=ppt/slides/_rels/slide14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7.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6.png" /></Relationships>
</file>

<file path=ppt/slides/_rels/slide14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7.png"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png" /></Relationships>
</file>

<file path=ppt/slides/_rels/slide15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2.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8.png" /></Relationships>
</file>

<file path=ppt/slides/_rels/slide15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4.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png" /></Relationships>
</file>

<file path=ppt/slides/_rels/slide15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7.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png" /></Relationships>
</file>

<file path=ppt/slides/_rels/slide15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1.png" /></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1.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2.png" /></Relationships>
</file>

<file path=ppt/slides/_rels/slide16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4.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3.png" /></Relationships>
</file>

<file path=ppt/slides/_rels/slide16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6.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4.png" /></Relationships>
</file>

<file path=ppt/slides/_rels/slide16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5.png"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1.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6.png" /></Relationships>
</file>

<file path=ppt/slides/_rels/slide17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3.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7.png" /></Relationships>
</file>

<file path=ppt/slides/_rels/slide17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6.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8.png" /></Relationships>
</file>

<file path=ppt/slides/_rels/slide177.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ggplot2.tidyverse.org/reference/ggtheme.html" TargetMode="External" /></Relationships>
</file>

<file path=ppt/slides/_rels/slide17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9.png" /></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1.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www.ievbras.ru/ecostat/Kiril/R/Biblio_N/R_Eng/Wickham2016.pdf" TargetMode="External" /><Relationship Id="rId3" Type="http://schemas.openxmlformats.org/officeDocument/2006/relationships/hyperlink" Target="https://r4ds.had.co.nz/" TargetMode="External" /><Relationship Id="rId4" Type="http://schemas.openxmlformats.org/officeDocument/2006/relationships/hyperlink" Target="https://learningstatisticswithr.com/lsr-0.6.pdf" TargetMode="External" /><Relationship Id="rId5" Type="http://schemas.openxmlformats.org/officeDocument/2006/relationships/hyperlink" Target="https://www.rstudio.com/resources/cheatsheets/" TargetMode="Externa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www.rstudio.com/" TargetMode="Externa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png" /></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s>
</file>

<file path=ppt/slides/_rels/slide8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png" /></Relationships>
</file>

<file path=ppt/slides/_rels/slide8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7.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png" /></Relationships>
</file>

<file path=ppt/slides/_rels/slide9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9.xml.rels><?xml version="1.0" encoding="UTF-8"?>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lvl="0" marL="0" indent="0">
              <a:buNone/>
            </a:pPr>
            <a:r>
              <a:rPr/>
              <a:t>Introduction</a:t>
            </a:r>
            <a:r>
              <a:rPr/>
              <a:t> </a:t>
            </a:r>
            <a:r>
              <a:rPr/>
              <a:t>to</a:t>
            </a:r>
            <a:r>
              <a:rPr/>
              <a:t> </a:t>
            </a:r>
            <a:r>
              <a:rPr/>
              <a:t>R</a:t>
            </a:r>
          </a:p>
        </p:txBody>
      </p:sp>
      <p:sp>
        <p:nvSpPr>
          <p:cNvPr id="3" name="Subtitle 2"/>
          <p:cNvSpPr>
            <a:spLocks noGrp="1"/>
          </p:cNvSpPr>
          <p:nvPr>
            <p:ph type="subTitle" idx="1"/>
          </p:nvPr>
        </p:nvSpPr>
        <p:spPr>
          <a:xfrm>
            <a:off x="1371600" y="3886200"/>
            <a:ext cx="6400800" cy="1752600"/>
          </a:xfrm>
        </p:spPr>
        <p:txBody>
          <a:bodyPr/>
          <a:lstStyle/>
          <a:p>
            <a:pPr lvl="0" marL="0" indent="0">
              <a:buNone/>
            </a:pPr>
            <a:br/>
            <a:br/>
            <a:r>
              <a:rPr/>
              <a:t>Matt</a:t>
            </a:r>
            <a:r>
              <a:rPr/>
              <a:t> </a:t>
            </a:r>
            <a:r>
              <a:rPr/>
              <a:t>Defenderfer</a:t>
            </a:r>
          </a:p>
        </p:txBody>
      </p:sp>
      <p:sp>
        <p:nvSpPr>
          <p:cNvPr id="4" name="Date Placeholder 3"/>
          <p:cNvSpPr>
            <a:spLocks noGrp="1"/>
          </p:cNvSpPr>
          <p:nvPr>
            <p:ph type="dt" sz="half" idx="10"/>
          </p:nvPr>
        </p:nvSpPr>
        <p:spPr/>
        <p:txBody>
          <a:bodyPr/>
          <a:lstStyle/>
          <a:p>
            <a:pPr lvl="0" marL="0" indent="0">
              <a:buNone/>
            </a:pPr>
            <a:r>
              <a:rPr/>
              <a:t>5/29/2019</a:t>
            </a:r>
          </a:p>
        </p:txBody>
      </p:sp>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New_Script.png" id="0" name="Picture 1"/>
          <p:cNvPicPr>
            <a:picLocks noGrp="1" noChangeAspect="1"/>
          </p:cNvPicPr>
          <p:nvPr/>
        </p:nvPicPr>
        <p:blipFill>
          <a:blip r:embed="rId2"/>
          <a:stretch>
            <a:fillRect/>
          </a:stretch>
        </p:blipFill>
        <p:spPr bwMode="auto">
          <a:xfrm>
            <a:off x="3733800" y="1600200"/>
            <a:ext cx="1689100" cy="4521200"/>
          </a:xfrm>
          <a:prstGeom prst="rect">
            <a:avLst/>
          </a:prstGeom>
          <a:noFill/>
          <a:ln w="9525">
            <a:noFill/>
            <a:headEnd/>
            <a:tailEnd/>
          </a:ln>
        </p:spPr>
      </p:pic>
    </p:spTree>
  </p:cSl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long format has repeated measure categories grouped in a single column. So winter and summer would be factors in a season variable and temperature would be a separate column</a:t>
            </a:r>
          </a:p>
          <a:p>
            <a:pPr lvl="0" marL="1270000" indent="0">
              <a:buNone/>
            </a:pPr>
            <a:r>
              <a:rPr sz="1800">
                <a:latin typeface="Courier"/>
              </a:rPr>
              <a:t>##       state season temperature
## 1   Alabama winter          47
## 2   Alabama summer          79
## 3  Michigan winter          22
## 4  Michigan summer          66
## 5 Tennessee winter          39
## 6 Tennessee summer          76</a:t>
            </a:r>
          </a:p>
          <a:p>
            <a:pPr lvl="0" marL="0" indent="0">
              <a:buNone/>
            </a:pPr>
            <a:r>
              <a:rPr/>
              <a:t>The long format typically complies with tidy data standards as now there is a single observation of temperature described by season and state per row.</a:t>
            </a:r>
          </a:p>
        </p:txBody>
      </p:sp>
    </p:spTree>
  </p:cSl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Continuing with our loveable mice, say the average sleep time we entered earlier was only in the summer, and we add sleep time for the winter as a separate variable</a:t>
            </a:r>
          </a:p>
          <a:p>
            <a:pPr lvl="0" marL="1270000" indent="0">
              <a:buNone/>
            </a:pPr>
            <a:r>
              <a:rPr sz="1800" i="1">
                <a:solidFill>
                  <a:srgbClr val="60A0B0"/>
                </a:solidFill>
                <a:latin typeface="Courier"/>
              </a:rPr>
              <a:t># rename the avg.sleep variable to avg.sleep.summer</a:t>
            </a:r>
            <a:br/>
            <a:r>
              <a:rPr sz="1800">
                <a:latin typeface="Courier"/>
              </a:rPr>
              <a:t>mouse.df &lt;-</a:t>
            </a:r>
            <a:r>
              <a:rPr sz="1800">
                <a:solidFill>
                  <a:srgbClr val="4070A0"/>
                </a:solidFill>
                <a:latin typeface="Courier"/>
              </a:rPr>
              <a:t> </a:t>
            </a:r>
            <a:r>
              <a:rPr sz="1800" b="1">
                <a:solidFill>
                  <a:srgbClr val="007020"/>
                </a:solidFill>
                <a:latin typeface="Courier"/>
              </a:rPr>
              <a:t>rename</a:t>
            </a:r>
            <a:r>
              <a:rPr sz="1800">
                <a:latin typeface="Courier"/>
              </a:rPr>
              <a:t>(mouse.df, </a:t>
            </a:r>
            <a:r>
              <a:rPr sz="1800">
                <a:solidFill>
                  <a:srgbClr val="902000"/>
                </a:solidFill>
                <a:latin typeface="Courier"/>
              </a:rPr>
              <a:t>summer =</a:t>
            </a:r>
            <a:r>
              <a:rPr sz="1800">
                <a:latin typeface="Courier"/>
              </a:rPr>
              <a:t> avg.sleep)</a:t>
            </a:r>
          </a:p>
        </p:txBody>
      </p:sp>
    </p:spTree>
  </p:cSl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mouse.df</a:t>
            </a:r>
            <a:r>
              <a:rPr sz="1800">
                <a:solidFill>
                  <a:srgbClr val="666666"/>
                </a:solidFill>
                <a:latin typeface="Courier"/>
              </a:rPr>
              <a:t>$</a:t>
            </a:r>
            <a:r>
              <a:rPr sz="1800">
                <a:latin typeface="Courier"/>
              </a:rPr>
              <a:t>winter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10</a:t>
            </a:r>
            <a:r>
              <a:rPr sz="1800">
                <a:latin typeface="Courier"/>
              </a:rPr>
              <a:t>,</a:t>
            </a:r>
            <a:r>
              <a:rPr sz="1800">
                <a:solidFill>
                  <a:srgbClr val="40A070"/>
                </a:solidFill>
                <a:latin typeface="Courier"/>
              </a:rPr>
              <a:t>8</a:t>
            </a:r>
            <a:r>
              <a:rPr sz="1800">
                <a:latin typeface="Courier"/>
              </a:rPr>
              <a:t>,</a:t>
            </a:r>
            <a:r>
              <a:rPr sz="1800">
                <a:solidFill>
                  <a:srgbClr val="40A070"/>
                </a:solidFill>
                <a:latin typeface="Courier"/>
              </a:rPr>
              <a:t>12</a:t>
            </a:r>
            <a:r>
              <a:rPr sz="1800">
                <a:latin typeface="Courier"/>
              </a:rPr>
              <a:t>,</a:t>
            </a:r>
            <a:r>
              <a:rPr sz="1800">
                <a:solidFill>
                  <a:srgbClr val="40A070"/>
                </a:solidFill>
                <a:latin typeface="Courier"/>
              </a:rPr>
              <a:t>16</a:t>
            </a:r>
            <a:r>
              <a:rPr sz="1800">
                <a:latin typeface="Courier"/>
              </a:rPr>
              <a:t>,</a:t>
            </a:r>
            <a:r>
              <a:rPr sz="1800">
                <a:solidFill>
                  <a:srgbClr val="40A070"/>
                </a:solidFill>
                <a:latin typeface="Courier"/>
              </a:rPr>
              <a:t>7</a:t>
            </a:r>
            <a:r>
              <a:rPr sz="1800">
                <a:latin typeface="Courier"/>
              </a:rPr>
              <a:t>,</a:t>
            </a:r>
            <a:r>
              <a:rPr sz="1800">
                <a:solidFill>
                  <a:srgbClr val="40A070"/>
                </a:solidFill>
                <a:latin typeface="Courier"/>
              </a:rPr>
              <a:t>11</a:t>
            </a:r>
            <a:r>
              <a:rPr sz="1800">
                <a:latin typeface="Courier"/>
              </a:rPr>
              <a:t>,</a:t>
            </a:r>
            <a:r>
              <a:rPr sz="1800">
                <a:solidFill>
                  <a:srgbClr val="40A070"/>
                </a:solidFill>
                <a:latin typeface="Courier"/>
              </a:rPr>
              <a:t>12</a:t>
            </a:r>
            <a:r>
              <a:rPr sz="1800">
                <a:latin typeface="Courier"/>
              </a:rPr>
              <a:t>,</a:t>
            </a:r>
            <a:r>
              <a:rPr sz="1800">
                <a:solidFill>
                  <a:srgbClr val="40A070"/>
                </a:solidFill>
                <a:latin typeface="Courier"/>
              </a:rPr>
              <a:t>12</a:t>
            </a:r>
            <a:r>
              <a:rPr sz="1800">
                <a:latin typeface="Courier"/>
              </a:rPr>
              <a:t>,</a:t>
            </a:r>
            <a:r>
              <a:rPr sz="1800">
                <a:solidFill>
                  <a:srgbClr val="40A070"/>
                </a:solidFill>
                <a:latin typeface="Courier"/>
              </a:rPr>
              <a:t>5</a:t>
            </a:r>
            <a:r>
              <a:rPr sz="1800">
                <a:latin typeface="Courier"/>
              </a:rPr>
              <a:t>,</a:t>
            </a:r>
            <a:r>
              <a:rPr sz="1800">
                <a:solidFill>
                  <a:srgbClr val="40A070"/>
                </a:solidFill>
                <a:latin typeface="Courier"/>
              </a:rPr>
              <a:t>7</a:t>
            </a:r>
            <a:r>
              <a:rPr sz="1800">
                <a:latin typeface="Courier"/>
              </a:rPr>
              <a:t>)</a:t>
            </a:r>
            <a:br/>
            <a:r>
              <a:rPr sz="1800">
                <a:latin typeface="Courier"/>
              </a:rPr>
              <a:t>mouse.df</a:t>
            </a:r>
          </a:p>
          <a:p>
            <a:pPr lvl="0" marL="1270000" indent="0">
              <a:buNone/>
            </a:pPr>
            <a:r>
              <a:rPr sz="1800">
                <a:latin typeface="Courier"/>
              </a:rPr>
              <a:t>##         ID age gender weight summer winter
## 1   mouse1  16      F     25      6     10
## 2   mouse2  28      M     19      8      8
## 3   mouse3  19      M     21      3     12
## 4   mouse4  21      F     19     14     16
## 5   mouse5  23      M     19      2      7
## 6   mouse6  20      F     27      7     11
## 7   mouse7  25      F     22      7     12
## 8   mouse8  24      M     21      8     12
## 9   mouse9  27      M     17      5      5
## 10 mouse10  22      F     22     10      7</a:t>
            </a:r>
          </a:p>
        </p:txBody>
      </p:sp>
    </p:spTree>
  </p:cSl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There are now columns for both summer and winter avg sleep time. The data are now in a wide form where average amount of sleep is spread across different columns based on time of year. To convert to a long format, we will use the </a:t>
            </a:r>
            <a:r>
              <a:rPr sz="1800">
                <a:latin typeface="Courier"/>
              </a:rPr>
              <a:t>gather</a:t>
            </a:r>
            <a:r>
              <a:rPr/>
              <a:t> function. </a:t>
            </a:r>
            <a:r>
              <a:rPr sz="1800">
                <a:latin typeface="Courier"/>
              </a:rPr>
              <a:t>gather</a:t>
            </a:r>
            <a:r>
              <a:rPr/>
              <a:t> has the following format:</a:t>
            </a:r>
          </a:p>
          <a:p>
            <a:pPr lvl="0" marL="0" indent="0">
              <a:buNone/>
            </a:pPr>
            <a:r>
              <a:rPr sz="1800">
                <a:latin typeface="Courier"/>
              </a:rPr>
              <a:t>gather(df, key, value, variables)</a:t>
            </a:r>
          </a:p>
          <a:p>
            <a:pPr lvl="1">
              <a:buAutoNum type="arabicPeriod"/>
            </a:pPr>
            <a:r>
              <a:rPr sz="1800">
                <a:latin typeface="Courier"/>
              </a:rPr>
              <a:t>key</a:t>
            </a:r>
            <a:r>
              <a:rPr/>
              <a:t> is a string for the name of the new grouping variable</a:t>
            </a:r>
          </a:p>
          <a:p>
            <a:pPr lvl="1">
              <a:buAutoNum type="arabicPeriod"/>
            </a:pPr>
            <a:r>
              <a:rPr sz="1800">
                <a:latin typeface="Courier"/>
              </a:rPr>
              <a:t>value</a:t>
            </a:r>
            <a:r>
              <a:rPr/>
              <a:t> is the name of the value variable</a:t>
            </a:r>
          </a:p>
          <a:p>
            <a:pPr lvl="1">
              <a:buAutoNum type="arabicPeriod"/>
            </a:pPr>
            <a:r>
              <a:rPr sz="1800">
                <a:latin typeface="Courier"/>
              </a:rPr>
              <a:t>variables</a:t>
            </a:r>
            <a:r>
              <a:rPr/>
              <a:t> are current columns that are going to be gathered</a:t>
            </a:r>
          </a:p>
          <a:p>
            <a:pPr lvl="0" marL="1270000" indent="0">
              <a:buNone/>
            </a:pPr>
            <a:r>
              <a:rPr sz="1800">
                <a:latin typeface="Courier"/>
              </a:rPr>
              <a:t>mouse.df.g &lt;-</a:t>
            </a:r>
            <a:r>
              <a:rPr sz="1800">
                <a:solidFill>
                  <a:srgbClr val="4070A0"/>
                </a:solidFill>
                <a:latin typeface="Courier"/>
              </a:rPr>
              <a:t> </a:t>
            </a:r>
            <a:r>
              <a:rPr sz="1800" b="1">
                <a:solidFill>
                  <a:srgbClr val="007020"/>
                </a:solidFill>
                <a:latin typeface="Courier"/>
              </a:rPr>
              <a:t>gather</a:t>
            </a:r>
            <a:r>
              <a:rPr sz="1800">
                <a:latin typeface="Courier"/>
              </a:rPr>
              <a:t>(mouse.df, </a:t>
            </a:r>
            <a:r>
              <a:rPr sz="1800">
                <a:solidFill>
                  <a:srgbClr val="902000"/>
                </a:solidFill>
                <a:latin typeface="Courier"/>
              </a:rPr>
              <a:t>key =</a:t>
            </a:r>
            <a:r>
              <a:rPr sz="1800">
                <a:latin typeface="Courier"/>
              </a:rPr>
              <a:t> </a:t>
            </a:r>
            <a:r>
              <a:rPr sz="1800">
                <a:solidFill>
                  <a:srgbClr val="4070A0"/>
                </a:solidFill>
                <a:latin typeface="Courier"/>
              </a:rPr>
              <a:t>"season"</a:t>
            </a:r>
            <a:r>
              <a:rPr sz="1800">
                <a:latin typeface="Courier"/>
              </a:rPr>
              <a:t>, </a:t>
            </a:r>
            <a:r>
              <a:rPr sz="1800">
                <a:solidFill>
                  <a:srgbClr val="902000"/>
                </a:solidFill>
                <a:latin typeface="Courier"/>
              </a:rPr>
              <a:t>value =</a:t>
            </a:r>
            <a:r>
              <a:rPr sz="1800">
                <a:latin typeface="Courier"/>
              </a:rPr>
              <a:t> </a:t>
            </a:r>
            <a:r>
              <a:rPr sz="1800">
                <a:solidFill>
                  <a:srgbClr val="4070A0"/>
                </a:solidFill>
                <a:latin typeface="Courier"/>
              </a:rPr>
              <a:t>"avg.sleep"</a:t>
            </a:r>
            <a:r>
              <a:rPr sz="1800">
                <a:latin typeface="Courier"/>
              </a:rPr>
              <a:t>, </a:t>
            </a:r>
            <a:br/>
            <a:r>
              <a:rPr sz="1800">
                <a:latin typeface="Courier"/>
              </a:rPr>
              <a:t>                     summer, winter)</a:t>
            </a:r>
          </a:p>
        </p:txBody>
      </p:sp>
    </p:spTree>
  </p:cSl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         ID age gender weight season avg.sleep
## 1   mouse1  16      F     25 summer         6
## 2   mouse1  16      F     25 winter        10
## 3  mouse10  22      F     22 summer        10
## 4  mouse10  22      F     22 winter         7
## 5   mouse2  28      M     19 summer         8
## 6   mouse2  28      M     19 winter         8
## 7   mouse3  19      M     21 summer         3
## 8   mouse3  19      M     21 winter        12
## 9   mouse4  21      F     19 summer        14
## 10  mouse4  21      F     19 winter        16
## 11  mouse5  23      M     19 summer         2
## 12  mouse5  23      M     19 winter         7
## 13  mouse6  20      F     27 summer         7
## 14  mouse6  20      F     27 winter        11
## 15  mouse7  25      F     22 summer         7
## 16  mouse7  25      F     22 winter        12
## 17  mouse8  24      M     21 summer         8
## 18  mouse8  24      M     21 winter        12
## 19  mouse9  27      M     17 summer         5
## 20  mouse9  27      M     17 winter         5</a:t>
            </a:r>
          </a:p>
        </p:txBody>
      </p:sp>
    </p:spTree>
  </p:cSl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spread</a:t>
            </a:r>
            <a:r>
              <a:rPr/>
              <a:t> is the opposite of </a:t>
            </a:r>
            <a:r>
              <a:rPr sz="1800">
                <a:latin typeface="Courier"/>
              </a:rPr>
              <a:t>gather</a:t>
            </a:r>
            <a:r>
              <a:rPr/>
              <a:t>. It turns long structure into wide structure, but the command is very similar to </a:t>
            </a:r>
            <a:r>
              <a:rPr sz="1800">
                <a:latin typeface="Courier"/>
              </a:rPr>
              <a:t>gather</a:t>
            </a:r>
          </a:p>
          <a:p>
            <a:pPr lvl="0" marL="0" indent="0">
              <a:buNone/>
            </a:pPr>
            <a:r>
              <a:rPr sz="1800">
                <a:latin typeface="Courier"/>
              </a:rPr>
              <a:t>spread(df, key, value)</a:t>
            </a:r>
          </a:p>
          <a:p>
            <a:pPr lvl="0" marL="0" indent="0">
              <a:buNone/>
            </a:pPr>
            <a:r>
              <a:rPr/>
              <a:t>However, </a:t>
            </a:r>
            <a:r>
              <a:rPr sz="1800">
                <a:latin typeface="Courier"/>
              </a:rPr>
              <a:t>key</a:t>
            </a:r>
            <a:r>
              <a:rPr/>
              <a:t> and </a:t>
            </a:r>
            <a:r>
              <a:rPr sz="1800">
                <a:latin typeface="Courier"/>
              </a:rPr>
              <a:t>value</a:t>
            </a:r>
            <a:r>
              <a:rPr/>
              <a:t> are now both current columns in the dataframe as opposed to ones that will be created</a:t>
            </a:r>
          </a:p>
        </p:txBody>
      </p:sp>
    </p:spTree>
  </p:cSl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        ID age gender weight season avg.sleep
## 1  mouse1  16      F     25 summer         6
## 2  mouse1  16      F     25 winter        10
## 3 mouse10  22      F     22 summer        10
## 4 mouse10  22      F     22 winter         7
## 5  mouse2  28      M     19 summer         8
## 6  mouse2  28      M     19 winter         8</a:t>
            </a:r>
          </a:p>
          <a:p>
            <a:pPr lvl="0" marL="1270000" indent="0">
              <a:buNone/>
            </a:pPr>
            <a:r>
              <a:rPr sz="1800" b="1">
                <a:solidFill>
                  <a:srgbClr val="007020"/>
                </a:solidFill>
                <a:latin typeface="Courier"/>
              </a:rPr>
              <a:t>head</a:t>
            </a:r>
            <a:r>
              <a:rPr sz="1800">
                <a:latin typeface="Courier"/>
              </a:rPr>
              <a:t>(</a:t>
            </a:r>
            <a:r>
              <a:rPr sz="1800" b="1">
                <a:solidFill>
                  <a:srgbClr val="007020"/>
                </a:solidFill>
                <a:latin typeface="Courier"/>
              </a:rPr>
              <a:t>spread</a:t>
            </a:r>
            <a:r>
              <a:rPr sz="1800">
                <a:latin typeface="Courier"/>
              </a:rPr>
              <a:t>(mouse.df.g, </a:t>
            </a:r>
            <a:r>
              <a:rPr sz="1800">
                <a:solidFill>
                  <a:srgbClr val="902000"/>
                </a:solidFill>
                <a:latin typeface="Courier"/>
              </a:rPr>
              <a:t>key =</a:t>
            </a:r>
            <a:r>
              <a:rPr sz="1800">
                <a:latin typeface="Courier"/>
              </a:rPr>
              <a:t> </a:t>
            </a:r>
            <a:r>
              <a:rPr sz="1800">
                <a:solidFill>
                  <a:srgbClr val="4070A0"/>
                </a:solidFill>
                <a:latin typeface="Courier"/>
              </a:rPr>
              <a:t>"season"</a:t>
            </a:r>
            <a:r>
              <a:rPr sz="1800">
                <a:latin typeface="Courier"/>
              </a:rPr>
              <a:t>, </a:t>
            </a:r>
            <a:r>
              <a:rPr sz="1800">
                <a:solidFill>
                  <a:srgbClr val="902000"/>
                </a:solidFill>
                <a:latin typeface="Courier"/>
              </a:rPr>
              <a:t>value =</a:t>
            </a:r>
            <a:r>
              <a:rPr sz="1800">
                <a:latin typeface="Courier"/>
              </a:rPr>
              <a:t> </a:t>
            </a:r>
            <a:r>
              <a:rPr sz="1800">
                <a:solidFill>
                  <a:srgbClr val="4070A0"/>
                </a:solidFill>
                <a:latin typeface="Courier"/>
              </a:rPr>
              <a:t>"avg.sleep"</a:t>
            </a:r>
            <a:r>
              <a:rPr sz="1800">
                <a:latin typeface="Courier"/>
              </a:rPr>
              <a:t>),</a:t>
            </a:r>
            <a:r>
              <a:rPr sz="1800">
                <a:solidFill>
                  <a:srgbClr val="40A070"/>
                </a:solidFill>
                <a:latin typeface="Courier"/>
              </a:rPr>
              <a:t>3</a:t>
            </a:r>
            <a:r>
              <a:rPr sz="1800">
                <a:latin typeface="Courier"/>
              </a:rPr>
              <a:t>)</a:t>
            </a:r>
          </a:p>
          <a:p>
            <a:pPr lvl="0" marL="1270000" indent="0">
              <a:buNone/>
            </a:pPr>
            <a:r>
              <a:rPr sz="1800">
                <a:latin typeface="Courier"/>
              </a:rPr>
              <a:t>##        ID age gender weight summer winter
## 1  mouse1  16      F     25      6     10
## 2 mouse10  22      F     22     10      7
## 3  mouse2  28      M     19      8      8</a:t>
            </a:r>
          </a:p>
        </p:txBody>
      </p:sp>
    </p:spTree>
  </p:cSl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Other</a:t>
            </a:r>
            <a:r>
              <a:rPr/>
              <a:t> </a:t>
            </a:r>
            <a:r>
              <a:rPr/>
              <a:t>dplyr</a:t>
            </a:r>
            <a:r>
              <a:rPr/>
              <a:t> </a:t>
            </a:r>
            <a:r>
              <a:rPr/>
              <a:t>verbs</a:t>
            </a:r>
          </a:p>
        </p:txBody>
      </p:sp>
      <p:sp>
        <p:nvSpPr>
          <p:cNvPr id="3" name="Content Placeholder 2"/>
          <p:cNvSpPr>
            <a:spLocks noGrp="1"/>
          </p:cNvSpPr>
          <p:nvPr>
            <p:ph idx="1"/>
          </p:nvPr>
        </p:nvSpPr>
        <p:spPr/>
        <p:txBody>
          <a:bodyPr/>
          <a:lstStyle/>
          <a:p>
            <a:pPr lvl="1">
              <a:buAutoNum type="arabicPeriod"/>
            </a:pPr>
            <a:r>
              <a:rPr sz="1800">
                <a:latin typeface="Courier"/>
              </a:rPr>
              <a:t>filter</a:t>
            </a:r>
            <a:r>
              <a:rPr/>
              <a:t> - dplyr’s version of </a:t>
            </a:r>
            <a:r>
              <a:rPr sz="1800">
                <a:latin typeface="Courier"/>
              </a:rPr>
              <a:t>subset</a:t>
            </a:r>
          </a:p>
          <a:p>
            <a:pPr lvl="1">
              <a:buAutoNum type="arabicPeriod"/>
            </a:pPr>
            <a:r>
              <a:rPr sz="1800">
                <a:latin typeface="Courier"/>
              </a:rPr>
              <a:t>mutate</a:t>
            </a:r>
            <a:r>
              <a:rPr/>
              <a:t> - more easily add variables to a dataframe</a:t>
            </a:r>
          </a:p>
          <a:p>
            <a:pPr lvl="1">
              <a:buAutoNum type="arabicPeriod"/>
            </a:pPr>
            <a:r>
              <a:rPr sz="1800">
                <a:latin typeface="Courier"/>
              </a:rPr>
              <a:t>sample</a:t>
            </a:r>
            <a:r>
              <a:rPr/>
              <a:t> - randomly sample rows from dataframe</a:t>
            </a:r>
          </a:p>
          <a:p>
            <a:pPr lvl="1">
              <a:buAutoNum type="arabicPeriod"/>
            </a:pPr>
            <a:r>
              <a:rPr sz="1800">
                <a:latin typeface="Courier"/>
              </a:rPr>
              <a:t>%&gt;%</a:t>
            </a:r>
            <a:r>
              <a:rPr/>
              <a:t> - pipe operator. Chain together commands as opposed to nesting commands</a:t>
            </a:r>
          </a:p>
          <a:p>
            <a:pPr lvl="0" marL="0" indent="0">
              <a:buNone/>
            </a:pPr>
            <a:r>
              <a:rPr/>
              <a:t>Many, many more.</a:t>
            </a:r>
          </a:p>
        </p:txBody>
      </p:sp>
    </p:spTree>
  </p:cSl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Reading</a:t>
            </a:r>
            <a:r>
              <a:rPr/>
              <a:t> </a:t>
            </a:r>
            <a:r>
              <a:rPr/>
              <a:t>in</a:t>
            </a:r>
            <a:r>
              <a:rPr/>
              <a:t> </a:t>
            </a:r>
            <a:r>
              <a:rPr/>
              <a:t>Outside</a:t>
            </a:r>
            <a:r>
              <a:rPr/>
              <a:t> </a:t>
            </a:r>
            <a:r>
              <a:rPr/>
              <a:t>Data</a:t>
            </a:r>
          </a:p>
        </p:txBody>
      </p:sp>
      <p:sp>
        <p:nvSpPr>
          <p:cNvPr id="3" name="Content Placeholder 2"/>
          <p:cNvSpPr>
            <a:spLocks noGrp="1"/>
          </p:cNvSpPr>
          <p:nvPr>
            <p:ph idx="1"/>
          </p:nvPr>
        </p:nvSpPr>
        <p:spPr/>
        <p:txBody>
          <a:bodyPr/>
          <a:lstStyle/>
          <a:p>
            <a:pPr lvl="0" marL="0" indent="0">
              <a:buNone/>
            </a:pPr>
            <a:r>
              <a:rPr/>
              <a:t>Up to now, we have been concerned with user-generated data from inside R, however most data will need to be imported instead. Luckily there are a variety of functions and packages for importing all kinds of data.</a:t>
            </a:r>
          </a:p>
          <a:p>
            <a:pPr lvl="1">
              <a:buAutoNum type="arabicPeriod"/>
            </a:pPr>
            <a:r>
              <a:rPr sz="1800">
                <a:latin typeface="Courier"/>
              </a:rPr>
              <a:t>utils</a:t>
            </a:r>
            <a:r>
              <a:rPr/>
              <a:t>: import using base R. </a:t>
            </a:r>
            <a:r>
              <a:rPr sz="1800">
                <a:latin typeface="Courier"/>
              </a:rPr>
              <a:t>read.table, read.csv, read.delim, etc.</a:t>
            </a:r>
          </a:p>
          <a:p>
            <a:pPr lvl="1">
              <a:buAutoNum type="arabicPeriod"/>
            </a:pPr>
            <a:r>
              <a:rPr sz="1800">
                <a:latin typeface="Courier"/>
              </a:rPr>
              <a:t>readr</a:t>
            </a:r>
            <a:r>
              <a:rPr/>
              <a:t>: specialized for rectangular text data. </a:t>
            </a:r>
            <a:r>
              <a:rPr sz="1800">
                <a:latin typeface="Courier"/>
              </a:rPr>
              <a:t>read_table, read_csv, read_delim</a:t>
            </a:r>
          </a:p>
          <a:p>
            <a:pPr lvl="1">
              <a:buAutoNum type="arabicPeriod"/>
            </a:pPr>
            <a:r>
              <a:rPr sz="1800">
                <a:latin typeface="Courier"/>
              </a:rPr>
              <a:t>foreign</a:t>
            </a:r>
            <a:r>
              <a:rPr/>
              <a:t>: import from other data processing programs. </a:t>
            </a:r>
            <a:r>
              <a:rPr sz="1800">
                <a:latin typeface="Courier"/>
              </a:rPr>
              <a:t>read.spss, read.octave, etc.</a:t>
            </a:r>
          </a:p>
          <a:p>
            <a:pPr lvl="1">
              <a:buAutoNum type="arabicPeriod"/>
            </a:pPr>
            <a:r>
              <a:rPr sz="1800">
                <a:latin typeface="Courier"/>
              </a:rPr>
              <a:t>readxl</a:t>
            </a:r>
            <a:r>
              <a:rPr/>
              <a:t>: import excel tables. </a:t>
            </a:r>
            <a:r>
              <a:rPr sz="1800">
                <a:latin typeface="Courier"/>
              </a:rPr>
              <a:t>read_xls, read_xlsx, read_excel</a:t>
            </a:r>
          </a:p>
        </p:txBody>
      </p:sp>
    </p:spTree>
  </p:cSl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Let’s look at an example comma-separated value (csv) text file and how to import that into R.</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a:t>
            </a:r>
            <a:r>
              <a:rPr/>
              <a:t> </a:t>
            </a:r>
            <a:r>
              <a:rPr/>
              <a:t>Very</a:t>
            </a:r>
            <a:r>
              <a:rPr/>
              <a:t> </a:t>
            </a:r>
            <a:r>
              <a:rPr/>
              <a:t>Special</a:t>
            </a:r>
            <a:r>
              <a:rPr/>
              <a:t> </a:t>
            </a:r>
            <a:r>
              <a:rPr/>
              <a:t>“</a:t>
            </a:r>
            <a:r>
              <a:rPr/>
              <a:t>Operator</a:t>
            </a:r>
            <a:r>
              <a:rPr/>
              <a:t>”</a:t>
            </a:r>
          </a:p>
        </p:txBody>
      </p:sp>
      <p:sp>
        <p:nvSpPr>
          <p:cNvPr id="3" name="Content Placeholder 2"/>
          <p:cNvSpPr>
            <a:spLocks noGrp="1"/>
          </p:cNvSpPr>
          <p:nvPr>
            <p:ph idx="1"/>
          </p:nvPr>
        </p:nvSpPr>
        <p:spPr/>
        <p:txBody>
          <a:bodyPr/>
          <a:lstStyle/>
          <a:p>
            <a:pPr lvl="0" marL="0" indent="0">
              <a:buNone/>
            </a:pPr>
            <a:r>
              <a:rPr/>
              <a:t>In R, one of the best “operators” you can use is </a:t>
            </a:r>
            <a:r>
              <a:rPr sz="1800">
                <a:latin typeface="Courier"/>
              </a:rPr>
              <a:t>#</a:t>
            </a:r>
            <a:r>
              <a:rPr/>
              <a:t>. This symbol single-handedly prevents the downfall of civilization. It is the comment symbol and a comment looks like this:</a:t>
            </a:r>
          </a:p>
          <a:p>
            <a:pPr lvl="0" marL="1270000" indent="0">
              <a:buNone/>
            </a:pPr>
            <a:r>
              <a:rPr sz="1800" i="1">
                <a:solidFill>
                  <a:srgbClr val="60A0B0"/>
                </a:solidFill>
                <a:latin typeface="Courier"/>
              </a:rPr>
              <a:t># This is a comment, everything after the # will be ignored </a:t>
            </a:r>
            <a:br/>
            <a:r>
              <a:rPr sz="1800" i="1">
                <a:solidFill>
                  <a:srgbClr val="60A0B0"/>
                </a:solidFill>
                <a:latin typeface="Courier"/>
              </a:rPr>
              <a:t># when the code is running. I can use it to tell future me </a:t>
            </a:r>
            <a:br/>
            <a:r>
              <a:rPr sz="1800" i="1">
                <a:solidFill>
                  <a:srgbClr val="60A0B0"/>
                </a:solidFill>
                <a:latin typeface="Courier"/>
              </a:rPr>
              <a:t># and any other person what is happening at this section.</a:t>
            </a:r>
            <a:br/>
            <a:br/>
            <a:r>
              <a:rPr sz="1800">
                <a:latin typeface="Courier"/>
              </a:rPr>
              <a:t>a &lt;-</a:t>
            </a:r>
            <a:r>
              <a:rPr sz="1800">
                <a:solidFill>
                  <a:srgbClr val="4070A0"/>
                </a:solidFill>
                <a:latin typeface="Courier"/>
              </a:rPr>
              <a:t> </a:t>
            </a:r>
            <a:r>
              <a:rPr sz="1800">
                <a:solidFill>
                  <a:srgbClr val="40A070"/>
                </a:solidFill>
                <a:latin typeface="Courier"/>
              </a:rPr>
              <a:t>1</a:t>
            </a:r>
            <a:r>
              <a:rPr sz="1800">
                <a:latin typeface="Courier"/>
              </a:rPr>
              <a:t> </a:t>
            </a:r>
            <a:r>
              <a:rPr sz="1800" i="1">
                <a:solidFill>
                  <a:srgbClr val="60A0B0"/>
                </a:solidFill>
                <a:latin typeface="Courier"/>
              </a:rPr>
              <a:t># I can even put it on a line with an operation.</a:t>
            </a:r>
          </a:p>
          <a:p>
            <a:pPr lvl="0" marL="0" indent="0">
              <a:buNone/>
            </a:pPr>
            <a:r>
              <a:rPr/>
              <a:t>There is an unlimited supply of </a:t>
            </a:r>
            <a:r>
              <a:rPr sz="1800">
                <a:latin typeface="Courier"/>
              </a:rPr>
              <a:t>#</a:t>
            </a:r>
            <a:r>
              <a:rPr/>
              <a:t> in R. They are free. Use them everywhere, all the time, and you will save yourself pain and heartache down the line</a:t>
            </a:r>
          </a:p>
        </p:txBody>
      </p:sp>
    </p:spTree>
  </p:cSl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csv_example.png" id="0" name="Picture 1"/>
          <p:cNvPicPr>
            <a:picLocks noGrp="1" noChangeAspect="1"/>
          </p:cNvPicPr>
          <p:nvPr/>
        </p:nvPicPr>
        <p:blipFill>
          <a:blip r:embed="rId2"/>
          <a:stretch>
            <a:fillRect/>
          </a:stretch>
        </p:blipFill>
        <p:spPr bwMode="auto">
          <a:xfrm>
            <a:off x="457200" y="2197100"/>
            <a:ext cx="8229600" cy="3340100"/>
          </a:xfrm>
          <a:prstGeom prst="rect">
            <a:avLst/>
          </a:prstGeom>
          <a:noFill/>
          <a:ln w="9525">
            <a:noFill/>
            <a:headEnd/>
            <a:tailEnd/>
          </a:ln>
        </p:spPr>
      </p:pic>
    </p:spTree>
  </p:cSl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p>
          <a:p>
            <a:pPr lvl="0" marL="0" indent="0">
              <a:buNone/>
            </a:pPr>
            <a:r>
              <a:rPr b="1"/>
              <a:t>NOTE:</a:t>
            </a:r>
            <a:r>
              <a:rPr/>
              <a:t> The commas in this file are called the delimiter. Any single symbol can be used as a delimiter, however the most common are commas, tabs, and spaces.</a:t>
            </a:r>
          </a:p>
        </p:txBody>
      </p:sp>
    </p:spTree>
  </p:cSl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mouse.df.read &lt;-</a:t>
            </a:r>
            <a:r>
              <a:rPr sz="1800">
                <a:solidFill>
                  <a:srgbClr val="4070A0"/>
                </a:solidFill>
                <a:latin typeface="Courier"/>
              </a:rPr>
              <a:t> </a:t>
            </a:r>
            <a:r>
              <a:rPr sz="1800" b="1">
                <a:solidFill>
                  <a:srgbClr val="007020"/>
                </a:solidFill>
                <a:latin typeface="Courier"/>
              </a:rPr>
              <a:t>read.delim</a:t>
            </a:r>
            <a:r>
              <a:rPr sz="1800">
                <a:latin typeface="Courier"/>
              </a:rPr>
              <a:t>(</a:t>
            </a:r>
            <a:r>
              <a:rPr sz="1800">
                <a:solidFill>
                  <a:srgbClr val="4070A0"/>
                </a:solidFill>
                <a:latin typeface="Courier"/>
              </a:rPr>
              <a:t>"~/Desktop/mousedf.csv"</a:t>
            </a:r>
            <a:r>
              <a:rPr sz="1800">
                <a:latin typeface="Courier"/>
              </a:rPr>
              <a:t>, </a:t>
            </a:r>
            <a:r>
              <a:rPr sz="1800">
                <a:solidFill>
                  <a:srgbClr val="902000"/>
                </a:solidFill>
                <a:latin typeface="Courier"/>
              </a:rPr>
              <a:t>sep =</a:t>
            </a:r>
            <a:r>
              <a:rPr sz="1800">
                <a:latin typeface="Courier"/>
              </a:rPr>
              <a:t> </a:t>
            </a:r>
            <a:r>
              <a:rPr sz="1800">
                <a:solidFill>
                  <a:srgbClr val="4070A0"/>
                </a:solidFill>
                <a:latin typeface="Courier"/>
              </a:rPr>
              <a:t>","</a:t>
            </a:r>
            <a:r>
              <a:rPr sz="1800">
                <a:latin typeface="Courier"/>
              </a:rPr>
              <a:t>)</a:t>
            </a:r>
            <a:br/>
            <a:br/>
            <a:r>
              <a:rPr sz="1800">
                <a:latin typeface="Courier"/>
              </a:rPr>
              <a:t>mouse.df.read</a:t>
            </a:r>
          </a:p>
          <a:p>
            <a:pPr lvl="0" marL="1270000" indent="0">
              <a:buNone/>
            </a:pPr>
            <a:r>
              <a:rPr sz="1800">
                <a:latin typeface="Courier"/>
              </a:rPr>
              <a:t>##         ID age gender weight summer winter
## 1   mouse1  16      F     25      6     10
## 2   mouse2  28      M     19      8      8
## 3   mouse3  19      M     21      3     12
## 4   mouse4  21      F     19     14     16
## 5   mouse5  23      M     19      2      7
## 6   mouse6  20      F     27      7     11
## 7   mouse7  25      F     22      7     12
## 8   mouse8  24      M     21      8     12
## 9   mouse9  27      M     17      5      5
## 10 mouse10  22      F     22     10      7</a:t>
            </a:r>
          </a:p>
        </p:txBody>
      </p:sp>
    </p:spTree>
  </p:cSl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read.csv</a:t>
            </a:r>
            <a:r>
              <a:rPr/>
              <a:t> is a shortcut for </a:t>
            </a:r>
            <a:r>
              <a:rPr sz="1800">
                <a:latin typeface="Courier"/>
              </a:rPr>
              <a:t>read.delim</a:t>
            </a:r>
            <a:r>
              <a:rPr/>
              <a:t> where the delimiter is assumed to be a comma, so it is more apt for this situation</a:t>
            </a:r>
          </a:p>
          <a:p>
            <a:pPr lvl="0" marL="1270000" indent="0">
              <a:buNone/>
            </a:pPr>
            <a:r>
              <a:rPr sz="1800">
                <a:latin typeface="Courier"/>
              </a:rPr>
              <a:t>mouse.df.read &lt;-</a:t>
            </a:r>
            <a:r>
              <a:rPr sz="1800">
                <a:solidFill>
                  <a:srgbClr val="4070A0"/>
                </a:solidFill>
                <a:latin typeface="Courier"/>
              </a:rPr>
              <a:t> </a:t>
            </a:r>
            <a:r>
              <a:rPr sz="1800" b="1">
                <a:solidFill>
                  <a:srgbClr val="007020"/>
                </a:solidFill>
                <a:latin typeface="Courier"/>
              </a:rPr>
              <a:t>read.csv</a:t>
            </a:r>
            <a:r>
              <a:rPr sz="1800">
                <a:latin typeface="Courier"/>
              </a:rPr>
              <a:t>(</a:t>
            </a:r>
            <a:r>
              <a:rPr sz="1800">
                <a:solidFill>
                  <a:srgbClr val="4070A0"/>
                </a:solidFill>
                <a:latin typeface="Courier"/>
              </a:rPr>
              <a:t>"~/Desktop/mousedf.csv"</a:t>
            </a:r>
            <a:r>
              <a:rPr sz="1800">
                <a:latin typeface="Courier"/>
              </a:rPr>
              <a:t>)</a:t>
            </a:r>
            <a:br/>
            <a:br/>
            <a:r>
              <a:rPr sz="1800">
                <a:latin typeface="Courier"/>
              </a:rPr>
              <a:t>mouse.df.read</a:t>
            </a:r>
          </a:p>
          <a:p>
            <a:pPr lvl="0" marL="1270000" indent="0">
              <a:buNone/>
            </a:pPr>
            <a:r>
              <a:rPr sz="1800">
                <a:latin typeface="Courier"/>
              </a:rPr>
              <a:t>##         ID age gender weight summer winter
## 1   mouse1  16      F     25      6     10
## 2   mouse2  28      M     19      8      8
## 3   mouse3  19      M     21      3     12
## 4   mouse4  21      F     19     14     16
## 5   mouse5  23      M     19      2      7
## 6   mouse6  20      F     27      7     11
## 7   mouse7  25      F     22      7     12
## 8   mouse8  24      M     21      8     12
## 9   mouse9  27      M     17      5      5
## 10 mouse10  22      F     22     10      7</a:t>
            </a:r>
          </a:p>
        </p:txBody>
      </p:sp>
    </p:spTree>
  </p:cSl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Sometimes, data may be stored in excel sheets. R can import those with ease as well using the </a:t>
            </a:r>
            <a:r>
              <a:rPr sz="1800">
                <a:latin typeface="Courier"/>
              </a:rPr>
              <a:t>readxl</a:t>
            </a:r>
            <a:r>
              <a:rPr/>
              <a:t> package. Use </a:t>
            </a:r>
            <a:r>
              <a:rPr sz="1800">
                <a:latin typeface="Courier"/>
              </a:rPr>
              <a:t>read_xls</a:t>
            </a:r>
            <a:r>
              <a:rPr/>
              <a:t> or </a:t>
            </a:r>
            <a:r>
              <a:rPr sz="1800">
                <a:latin typeface="Courier"/>
              </a:rPr>
              <a:t>read_xlsx</a:t>
            </a:r>
            <a:r>
              <a:rPr/>
              <a:t> if you know the file type, otherwise use </a:t>
            </a:r>
            <a:r>
              <a:rPr sz="1800">
                <a:latin typeface="Courier"/>
              </a:rPr>
              <a:t>read_excel</a:t>
            </a:r>
            <a:r>
              <a:rPr/>
              <a:t> and it will guess which is more appropriate. So our data in excel would look like this:</a:t>
            </a:r>
          </a:p>
        </p:txBody>
      </p:sp>
    </p:spTree>
  </p:cSl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xlsx-example.png" id="0" name="Picture 1"/>
          <p:cNvPicPr>
            <a:picLocks noGrp="1" noChangeAspect="1"/>
          </p:cNvPicPr>
          <p:nvPr/>
        </p:nvPicPr>
        <p:blipFill>
          <a:blip r:embed="rId2"/>
          <a:stretch>
            <a:fillRect/>
          </a:stretch>
        </p:blipFill>
        <p:spPr bwMode="auto">
          <a:xfrm>
            <a:off x="457200" y="1854200"/>
            <a:ext cx="8229600" cy="4000500"/>
          </a:xfrm>
          <a:prstGeom prst="rect">
            <a:avLst/>
          </a:prstGeom>
          <a:noFill/>
          <a:ln w="9525">
            <a:noFill/>
            <a:headEnd/>
            <a:tailEnd/>
          </a:ln>
        </p:spPr>
      </p:pic>
    </p:spTree>
  </p:cSl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Since we know our file type (xlsx here), we will use </a:t>
            </a:r>
            <a:r>
              <a:rPr sz="1800">
                <a:latin typeface="Courier"/>
              </a:rPr>
              <a:t>read_xlsx</a:t>
            </a:r>
          </a:p>
          <a:p>
            <a:pPr lvl="0" marL="1270000" indent="0">
              <a:buNone/>
            </a:pPr>
            <a:r>
              <a:rPr sz="1800">
                <a:latin typeface="Courier"/>
              </a:rPr>
              <a:t>mouse.df.read &lt;-</a:t>
            </a:r>
            <a:r>
              <a:rPr sz="1800">
                <a:solidFill>
                  <a:srgbClr val="4070A0"/>
                </a:solidFill>
                <a:latin typeface="Courier"/>
              </a:rPr>
              <a:t> </a:t>
            </a:r>
            <a:r>
              <a:rPr sz="1800" b="1">
                <a:solidFill>
                  <a:srgbClr val="007020"/>
                </a:solidFill>
                <a:latin typeface="Courier"/>
              </a:rPr>
              <a:t>read_xlsx</a:t>
            </a:r>
            <a:r>
              <a:rPr sz="1800">
                <a:latin typeface="Courier"/>
              </a:rPr>
              <a:t>(</a:t>
            </a:r>
            <a:r>
              <a:rPr sz="1800">
                <a:solidFill>
                  <a:srgbClr val="902000"/>
                </a:solidFill>
                <a:latin typeface="Courier"/>
              </a:rPr>
              <a:t>path =</a:t>
            </a:r>
            <a:r>
              <a:rPr sz="1800">
                <a:latin typeface="Courier"/>
              </a:rPr>
              <a:t> </a:t>
            </a:r>
            <a:r>
              <a:rPr sz="1800">
                <a:solidFill>
                  <a:srgbClr val="4070A0"/>
                </a:solidFill>
                <a:latin typeface="Courier"/>
              </a:rPr>
              <a:t>"~/Desktop/mousedf.xlsx"</a:t>
            </a:r>
            <a:r>
              <a:rPr sz="1800">
                <a:latin typeface="Courier"/>
              </a:rPr>
              <a:t>)</a:t>
            </a:r>
            <a:br/>
            <a:br/>
            <a:r>
              <a:rPr sz="1800">
                <a:latin typeface="Courier"/>
              </a:rPr>
              <a:t>mouse.df.read</a:t>
            </a:r>
          </a:p>
          <a:p>
            <a:pPr lvl="0" marL="1270000" indent="0">
              <a:buNone/>
            </a:pPr>
            <a:r>
              <a:rPr sz="1800">
                <a:latin typeface="Courier"/>
              </a:rPr>
              <a:t>## # A tibble: 10 x 6
##    ID        age gender weight summer winter
##    &lt;chr&gt;   &lt;dbl&gt; &lt;chr&gt;   &lt;dbl&gt;  &lt;dbl&gt;  &lt;dbl&gt;
##  1 mouse1     16 F          25      6     10
##  2 mouse2     28 M          19      8      8
##  3 mouse3     19 M          21      3     12
##  4 mouse4     21 F          19     14     16
##  5 mouse5     23 M          19      2      7
##  6 mouse6     20 F          27      7     11
##  7 mouse7     25 F          22      7     12
##  8 mouse8     24 M          21      8     12
##  9 mouse9     27 M          17      5      5
## 10 mouse10    22 F          22     10      7</a:t>
            </a:r>
          </a:p>
        </p:txBody>
      </p:sp>
    </p:spTree>
  </p:cSld>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After importing data, be sure to check the variable types for the data frame like we did before (</a:t>
            </a:r>
            <a:r>
              <a:rPr sz="1800">
                <a:latin typeface="Courier"/>
              </a:rPr>
              <a:t>str</a:t>
            </a:r>
            <a:r>
              <a:rPr/>
              <a:t> function). Import functions have trouble determining between characters, factors and others, so make sure you’re data is the way you want it before working with it.</a:t>
            </a:r>
          </a:p>
        </p:txBody>
      </p:sp>
    </p:spTree>
  </p:cSld>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Graphing</a:t>
            </a:r>
            <a:r>
              <a:rPr/>
              <a:t> </a:t>
            </a:r>
            <a:r>
              <a:rPr/>
              <a:t>with</a:t>
            </a:r>
            <a:r>
              <a:rPr/>
              <a:t> </a:t>
            </a:r>
            <a:r>
              <a:rPr/>
              <a:t>ggplot</a:t>
            </a:r>
          </a:p>
        </p:txBody>
      </p:sp>
      <p:sp>
        <p:nvSpPr>
          <p:cNvPr id="3" name="Content Placeholder 2"/>
          <p:cNvSpPr>
            <a:spLocks noGrp="1"/>
          </p:cNvSpPr>
          <p:nvPr>
            <p:ph idx="1"/>
          </p:nvPr>
        </p:nvSpPr>
        <p:spPr/>
        <p:txBody>
          <a:bodyPr/>
          <a:lstStyle/>
          <a:p>
            <a:pPr lvl="0" marL="0" indent="0">
              <a:buNone/>
            </a:pPr>
            <a:r>
              <a:rPr/>
              <a:t>Lastly, </a:t>
            </a:r>
            <a:r>
              <a:rPr sz="1800">
                <a:latin typeface="Courier"/>
              </a:rPr>
              <a:t>ggplot</a:t>
            </a:r>
            <a:r>
              <a:rPr/>
              <a:t> is the plotting tool of choice for most things in R. The gg in the name stands for the </a:t>
            </a:r>
            <a:r>
              <a:rPr b="1"/>
              <a:t>grammar of graphics</a:t>
            </a:r>
            <a:r>
              <a:rPr/>
              <a:t>, the high-level idea you can build any graph from the same components:</a:t>
            </a:r>
          </a:p>
          <a:p>
            <a:pPr lvl="1">
              <a:buAutoNum type="arabicPeriod"/>
            </a:pPr>
            <a:r>
              <a:rPr/>
              <a:t>Data</a:t>
            </a:r>
          </a:p>
          <a:p>
            <a:pPr lvl="1">
              <a:buAutoNum type="arabicPeriod"/>
            </a:pPr>
            <a:r>
              <a:rPr/>
              <a:t>A coordinate system</a:t>
            </a:r>
          </a:p>
          <a:p>
            <a:pPr lvl="1">
              <a:buAutoNum type="arabicPeriod"/>
            </a:pPr>
            <a:r>
              <a:rPr/>
              <a:t>Visual marks that represent data points</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At a low-level, every ggplot function call has 3 properties to it:</a:t>
            </a:r>
          </a:p>
          <a:p>
            <a:pPr lvl="1">
              <a:buAutoNum type="arabicPeriod"/>
            </a:pPr>
            <a:r>
              <a:rPr/>
              <a:t>Data</a:t>
            </a:r>
          </a:p>
          <a:p>
            <a:pPr lvl="1">
              <a:buAutoNum type="arabicPeriod"/>
            </a:pPr>
            <a:r>
              <a:rPr/>
              <a:t>Aesthetic mappings between the data and visual properties of the graph (x, y, color, etc.)</a:t>
            </a:r>
          </a:p>
          <a:p>
            <a:pPr lvl="1">
              <a:buAutoNum type="arabicPeriod"/>
            </a:pPr>
            <a:r>
              <a:rPr/>
              <a:t>Geoms - layers that render the data</a:t>
            </a:r>
          </a:p>
          <a:p>
            <a:pPr lvl="0" marL="0" indent="0">
              <a:buNone/>
            </a:pPr>
            <a:r>
              <a:rPr/>
              <a:t>Aesthetics are controlled via the </a:t>
            </a:r>
            <a:r>
              <a:rPr sz="1800">
                <a:latin typeface="Courier"/>
              </a:rPr>
              <a:t>aes</a:t>
            </a:r>
            <a:r>
              <a:rPr/>
              <a:t> function. This function maps properties of the graph to variables in the data frame.</a:t>
            </a:r>
          </a:p>
          <a:p>
            <a:pPr lvl="0" marL="0" indent="0">
              <a:buNone/>
            </a:pPr>
            <a:r>
              <a:rPr/>
              <a:t>A simple example would be plotting the weight of a mouse versus its age in a scatter plot.</a:t>
            </a:r>
          </a:p>
          <a:p>
            <a:pPr lvl="0" marL="0" indent="0">
              <a:buNone/>
            </a:pPr>
            <a:r>
              <a:rPr b="1"/>
              <a:t>NOTE: I have added data to the dataframe, specifically 10 more mice. This will make the plots more populated.</a:t>
            </a:r>
          </a:p>
        </p:txBody>
      </p:sp>
    </p:spTree>
  </p:cSl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a:t>
            </a:r>
            <a:r>
              <a:rPr sz="1800">
                <a:solidFill>
                  <a:srgbClr val="902000"/>
                </a:solidFill>
                <a:latin typeface="Courier"/>
              </a:rPr>
              <a:t>data =</a:t>
            </a:r>
            <a:r>
              <a:rPr sz="1800">
                <a:latin typeface="Courier"/>
              </a:rPr>
              <a:t> mouse.df, </a:t>
            </a:r>
            <a:r>
              <a:rPr sz="1800">
                <a:solidFill>
                  <a:srgbClr val="902000"/>
                </a:solidFill>
                <a:latin typeface="Courier"/>
              </a:rPr>
              <a:t>mapping =</a:t>
            </a:r>
            <a:r>
              <a:rPr sz="1800">
                <a:latin typeface="Courier"/>
              </a:rPr>
              <a:t> </a:t>
            </a:r>
            <a:r>
              <a:rPr sz="1800" b="1">
                <a:solidFill>
                  <a:srgbClr val="007020"/>
                </a:solidFill>
                <a:latin typeface="Courier"/>
              </a:rPr>
              <a:t>aes</a:t>
            </a:r>
            <a:r>
              <a:rPr sz="1800">
                <a:latin typeface="Courier"/>
              </a:rPr>
              <a:t>(</a:t>
            </a:r>
            <a:r>
              <a:rPr sz="1800">
                <a:solidFill>
                  <a:srgbClr val="902000"/>
                </a:solidFill>
                <a:latin typeface="Courier"/>
              </a:rPr>
              <a:t>x =</a:t>
            </a:r>
            <a:r>
              <a:rPr sz="1800">
                <a:latin typeface="Courier"/>
              </a:rPr>
              <a:t> age, </a:t>
            </a:r>
            <a:r>
              <a:rPr sz="1800">
                <a:solidFill>
                  <a:srgbClr val="902000"/>
                </a:solidFill>
                <a:latin typeface="Courier"/>
              </a:rPr>
              <a:t>y =</a:t>
            </a:r>
            <a:r>
              <a:rPr sz="1800">
                <a:latin typeface="Courier"/>
              </a:rPr>
              <a:t> weight))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p>
        </p:txBody>
      </p:sp>
    </p:spTree>
  </p:cSld>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sic%20ggplot-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This produces a scatterplot defined by:</a:t>
            </a:r>
          </a:p>
          <a:p>
            <a:pPr lvl="1">
              <a:buAutoNum type="arabicPeriod"/>
            </a:pPr>
            <a:r>
              <a:rPr/>
              <a:t>Data: mouse.df</a:t>
            </a:r>
          </a:p>
          <a:p>
            <a:pPr lvl="1">
              <a:buAutoNum type="arabicPeriod"/>
            </a:pPr>
            <a:r>
              <a:rPr/>
              <a:t>Aesthetics: age mapped to the x axis, weight mapped to the y axis</a:t>
            </a:r>
          </a:p>
          <a:p>
            <a:pPr lvl="1">
              <a:buAutoNum type="arabicPeriod"/>
            </a:pPr>
            <a:r>
              <a:rPr/>
              <a:t>Layer: points</a:t>
            </a:r>
          </a:p>
          <a:p>
            <a:pPr lvl="0" marL="0" indent="0">
              <a:buNone/>
            </a:pPr>
            <a:r>
              <a:rPr/>
              <a:t>The basic structure is that data and aesthetics are supplied in the </a:t>
            </a:r>
            <a:r>
              <a:rPr sz="1800">
                <a:latin typeface="Courier"/>
              </a:rPr>
              <a:t>ggplot</a:t>
            </a:r>
            <a:r>
              <a:rPr/>
              <a:t> call and the layers are added on with </a:t>
            </a:r>
            <a:r>
              <a:rPr sz="1800">
                <a:latin typeface="Courier"/>
              </a:rPr>
              <a:t>+</a:t>
            </a:r>
          </a:p>
        </p:txBody>
      </p:sp>
    </p:spTree>
  </p:cSld>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x and y are not the only aesthetics you’ll want to use when plotting. </a:t>
            </a:r>
            <a:r>
              <a:rPr sz="1800">
                <a:latin typeface="Courier"/>
              </a:rPr>
              <a:t>aes</a:t>
            </a:r>
            <a:r>
              <a:rPr/>
              <a:t> gives access to many different properties of the geoms such as</a:t>
            </a:r>
          </a:p>
          <a:p>
            <a:pPr lvl="1"/>
            <a:r>
              <a:rPr/>
              <a:t>color</a:t>
            </a:r>
          </a:p>
          <a:p>
            <a:pPr lvl="1"/>
            <a:r>
              <a:rPr/>
              <a:t>size</a:t>
            </a:r>
          </a:p>
          <a:p>
            <a:pPr lvl="1"/>
            <a:r>
              <a:rPr/>
              <a:t>shape</a:t>
            </a:r>
          </a:p>
          <a:p>
            <a:pPr lvl="1"/>
            <a:r>
              <a:rPr/>
              <a:t>fill</a:t>
            </a:r>
          </a:p>
          <a:p>
            <a:pPr lvl="1"/>
            <a:r>
              <a:rPr/>
              <a:t>transparency (alpha)</a:t>
            </a:r>
          </a:p>
          <a:p>
            <a:pPr lvl="1"/>
            <a:r>
              <a:rPr/>
              <a:t>and more!</a:t>
            </a:r>
          </a:p>
          <a:p>
            <a:pPr lvl="0" marL="0" indent="0">
              <a:buNone/>
            </a:pPr>
            <a:r>
              <a:rPr/>
              <a:t>For instance, if we wanted to differentiate males and females by color, it would look like:</a:t>
            </a:r>
          </a:p>
        </p:txBody>
      </p:sp>
    </p:spTree>
  </p:cSld>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#Plot different genders as different colors</a:t>
            </a:r>
            <a:br/>
            <a:r>
              <a:rPr sz="1800" b="1">
                <a:solidFill>
                  <a:srgbClr val="007020"/>
                </a:solidFill>
                <a:latin typeface="Courier"/>
              </a:rPr>
              <a:t>ggplot</a:t>
            </a:r>
            <a:r>
              <a:rPr sz="1800">
                <a:latin typeface="Courier"/>
              </a:rPr>
              <a:t>(mouse.df, </a:t>
            </a:r>
            <a:r>
              <a:rPr sz="1800" b="1">
                <a:solidFill>
                  <a:srgbClr val="007020"/>
                </a:solidFill>
                <a:latin typeface="Courier"/>
              </a:rPr>
              <a:t>aes</a:t>
            </a:r>
            <a:r>
              <a:rPr sz="1800">
                <a:latin typeface="Courier"/>
              </a:rPr>
              <a:t>(age, weight, </a:t>
            </a:r>
            <a:r>
              <a:rPr sz="1800">
                <a:solidFill>
                  <a:srgbClr val="902000"/>
                </a:solidFill>
                <a:latin typeface="Courier"/>
              </a:rPr>
              <a:t>color =</a:t>
            </a:r>
            <a:r>
              <a:rPr sz="1800">
                <a:latin typeface="Courier"/>
              </a:rPr>
              <a:t> gender))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p>
        </p:txBody>
      </p:sp>
    </p:spTree>
  </p:cSld>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group%20by%20color-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In the previous graph, those points may have been difficult to see. This problem raises the question of how to change properties of the graph without mapping to a variable. Luckily, you can manually set a value for any of the previous properties in the geom call. For example:</a:t>
            </a:r>
          </a:p>
        </p:txBody>
      </p:sp>
    </p:spTree>
  </p:cSld>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#Plot different genders as different colors</a:t>
            </a:r>
            <a:br/>
            <a:r>
              <a:rPr sz="1800" b="1">
                <a:solidFill>
                  <a:srgbClr val="007020"/>
                </a:solidFill>
                <a:latin typeface="Courier"/>
              </a:rPr>
              <a:t>ggplot</a:t>
            </a:r>
            <a:r>
              <a:rPr sz="1800">
                <a:latin typeface="Courier"/>
              </a:rPr>
              <a:t>(mouse.df, </a:t>
            </a:r>
            <a:r>
              <a:rPr sz="1800" b="1">
                <a:solidFill>
                  <a:srgbClr val="007020"/>
                </a:solidFill>
                <a:latin typeface="Courier"/>
              </a:rPr>
              <a:t>aes</a:t>
            </a:r>
            <a:r>
              <a:rPr sz="1800">
                <a:latin typeface="Courier"/>
              </a:rPr>
              <a:t>(age, weight, </a:t>
            </a:r>
            <a:r>
              <a:rPr sz="1800">
                <a:solidFill>
                  <a:srgbClr val="902000"/>
                </a:solidFill>
                <a:latin typeface="Courier"/>
              </a:rPr>
              <a:t>color =</a:t>
            </a:r>
            <a:r>
              <a:rPr sz="1800">
                <a:latin typeface="Courier"/>
              </a:rPr>
              <a:t> gender))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a:t>
            </a:r>
          </a:p>
        </p:txBody>
      </p:sp>
    </p:spTree>
  </p:cSl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manual%20size-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Variables</a:t>
            </a:r>
          </a:p>
        </p:txBody>
      </p:sp>
      <p:sp>
        <p:nvSpPr>
          <p:cNvPr id="3" name="Content Placeholder 2"/>
          <p:cNvSpPr>
            <a:spLocks noGrp="1"/>
          </p:cNvSpPr>
          <p:nvPr>
            <p:ph idx="1"/>
          </p:nvPr>
        </p:nvSpPr>
        <p:spPr/>
        <p:txBody>
          <a:bodyPr/>
          <a:lstStyle/>
          <a:p>
            <a:pPr lvl="0" marL="0" indent="0">
              <a:buNone/>
            </a:pPr>
            <a:r>
              <a:rPr/>
              <a:t>A variable is a kind of label or container for a piece of information. You </a:t>
            </a:r>
            <a:r>
              <a:rPr b="1"/>
              <a:t>assign</a:t>
            </a:r>
            <a:r>
              <a:rPr/>
              <a:t> values to a variable. The </a:t>
            </a:r>
            <a:r>
              <a:rPr b="1"/>
              <a:t>assignment operator</a:t>
            </a:r>
            <a:r>
              <a:rPr/>
              <a:t> is the </a:t>
            </a:r>
            <a:r>
              <a:rPr sz="1800">
                <a:latin typeface="Courier"/>
              </a:rPr>
              <a:t>&lt;-</a:t>
            </a:r>
            <a:r>
              <a:rPr/>
              <a:t> combination</a:t>
            </a:r>
          </a:p>
          <a:p>
            <a:pPr lvl="0" marL="1270000" indent="0">
              <a:buNone/>
            </a:pPr>
            <a:r>
              <a:rPr sz="1800">
                <a:latin typeface="Courier"/>
              </a:rPr>
              <a:t>a &lt;-</a:t>
            </a:r>
            <a:r>
              <a:rPr sz="1800">
                <a:solidFill>
                  <a:srgbClr val="4070A0"/>
                </a:solidFill>
                <a:latin typeface="Courier"/>
              </a:rPr>
              <a:t> </a:t>
            </a:r>
            <a:r>
              <a:rPr sz="1800">
                <a:solidFill>
                  <a:srgbClr val="40A070"/>
                </a:solidFill>
                <a:latin typeface="Courier"/>
              </a:rPr>
              <a:t>1</a:t>
            </a:r>
            <a:br/>
            <a:br/>
            <a:r>
              <a:rPr sz="1800">
                <a:latin typeface="Courier"/>
              </a:rPr>
              <a:t>b &lt;-</a:t>
            </a:r>
            <a:r>
              <a:rPr sz="1800">
                <a:solidFill>
                  <a:srgbClr val="4070A0"/>
                </a:solidFill>
                <a:latin typeface="Courier"/>
              </a:rPr>
              <a:t> </a:t>
            </a:r>
            <a:r>
              <a:rPr sz="1800">
                <a:solidFill>
                  <a:srgbClr val="40A070"/>
                </a:solidFill>
                <a:latin typeface="Courier"/>
              </a:rPr>
              <a:t>2</a:t>
            </a:r>
            <a:br/>
            <a:br/>
            <a:r>
              <a:rPr sz="1800">
                <a:latin typeface="Courier"/>
              </a:rPr>
              <a:t>c &lt;-</a:t>
            </a:r>
            <a:r>
              <a:rPr sz="1800">
                <a:solidFill>
                  <a:srgbClr val="4070A0"/>
                </a:solidFill>
                <a:latin typeface="Courier"/>
              </a:rPr>
              <a:t> </a:t>
            </a:r>
            <a:r>
              <a:rPr sz="1800">
                <a:solidFill>
                  <a:srgbClr val="40A070"/>
                </a:solidFill>
                <a:latin typeface="Courier"/>
              </a:rPr>
              <a:t>3</a:t>
            </a:r>
            <a:r>
              <a:rPr sz="1800">
                <a:solidFill>
                  <a:srgbClr val="666666"/>
                </a:solidFill>
                <a:latin typeface="Courier"/>
              </a:rPr>
              <a:t>*</a:t>
            </a:r>
            <a:r>
              <a:rPr sz="1800">
                <a:solidFill>
                  <a:srgbClr val="40A070"/>
                </a:solidFill>
                <a:latin typeface="Courier"/>
              </a:rPr>
              <a:t>2</a:t>
            </a:r>
          </a:p>
        </p:txBody>
      </p:sp>
    </p:spTree>
  </p:cSld>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In this relatively simple dataset, it’s easy to see differences between the groups on that plot. However with much larger datasets, visual differences can be muddled if all the groups are plotted on the same graph. Faceting helps with this. Faceting splits data by a specification variable in the facet command. The generally most useful facet command is</a:t>
            </a:r>
          </a:p>
          <a:p>
            <a:pPr lvl="0" marL="0" indent="0">
              <a:buNone/>
            </a:pPr>
            <a:r>
              <a:rPr sz="1800">
                <a:latin typeface="Courier"/>
              </a:rPr>
              <a:t>facet_wrap(~var)</a:t>
            </a:r>
          </a:p>
        </p:txBody>
      </p:sp>
    </p:spTree>
  </p:cSl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#Plot different genders in different facet plots</a:t>
            </a:r>
            <a:br/>
            <a:r>
              <a:rPr sz="1800" b="1">
                <a:solidFill>
                  <a:srgbClr val="007020"/>
                </a:solidFill>
                <a:latin typeface="Courier"/>
              </a:rPr>
              <a:t>ggplot</a:t>
            </a:r>
            <a:r>
              <a:rPr sz="1800">
                <a:latin typeface="Courier"/>
              </a:rPr>
              <a:t>(mouse.df, </a:t>
            </a:r>
            <a:r>
              <a:rPr sz="1800" b="1">
                <a:solidFill>
                  <a:srgbClr val="007020"/>
                </a:solidFill>
                <a:latin typeface="Courier"/>
              </a:rPr>
              <a:t>aes</a:t>
            </a:r>
            <a:r>
              <a:rPr sz="1800">
                <a:latin typeface="Courier"/>
              </a:rPr>
              <a:t>(age, weight, </a:t>
            </a:r>
            <a:r>
              <a:rPr sz="1800">
                <a:solidFill>
                  <a:srgbClr val="902000"/>
                </a:solidFill>
                <a:latin typeface="Courier"/>
              </a:rPr>
              <a:t>color =</a:t>
            </a:r>
            <a:r>
              <a:rPr sz="1800">
                <a:latin typeface="Courier"/>
              </a:rPr>
              <a:t> gender))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facet_wrap</a:t>
            </a:r>
            <a:r>
              <a:rPr sz="1800">
                <a:latin typeface="Courier"/>
              </a:rPr>
              <a:t>(</a:t>
            </a:r>
            <a:r>
              <a:rPr sz="1800">
                <a:solidFill>
                  <a:srgbClr val="666666"/>
                </a:solidFill>
                <a:latin typeface="Courier"/>
              </a:rPr>
              <a:t>~</a:t>
            </a:r>
            <a:r>
              <a:rPr sz="1800">
                <a:latin typeface="Courier"/>
              </a:rPr>
              <a:t>gender)</a:t>
            </a:r>
          </a:p>
        </p:txBody>
      </p:sp>
    </p:spTree>
  </p:cSld>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faceting-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Multiple</a:t>
            </a:r>
            <a:r>
              <a:rPr/>
              <a:t> </a:t>
            </a:r>
            <a:r>
              <a:rPr/>
              <a:t>Geoms</a:t>
            </a:r>
          </a:p>
        </p:txBody>
      </p:sp>
      <p:sp>
        <p:nvSpPr>
          <p:cNvPr id="3" name="Content Placeholder 2"/>
          <p:cNvSpPr>
            <a:spLocks noGrp="1"/>
          </p:cNvSpPr>
          <p:nvPr>
            <p:ph idx="1"/>
          </p:nvPr>
        </p:nvSpPr>
        <p:spPr/>
        <p:txBody>
          <a:bodyPr/>
          <a:lstStyle/>
          <a:p>
            <a:pPr lvl="0" marL="0" indent="0">
              <a:buNone/>
            </a:pPr>
            <a:r>
              <a:rPr/>
              <a:t>Up until now, we have worked with one geom at a time to represent our data. However, plotting multiple geoms is common. Multiple geoms can be added easily with extra geom functions. For example, if we wanted to plot a dot and line plot using the age and weight data.</a:t>
            </a:r>
          </a:p>
        </p:txBody>
      </p:sp>
    </p:spTree>
  </p:cSld>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(age,weight))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geom_line</a:t>
            </a:r>
            <a:r>
              <a:rPr sz="1800">
                <a:latin typeface="Courier"/>
              </a:rPr>
              <a:t>()</a:t>
            </a:r>
          </a:p>
        </p:txBody>
      </p:sp>
    </p:spTree>
  </p:cSld>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Two%20geoms-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However, what if we wanted to differentiate dots by color again? We can add back in that aesthetic to the ggplot call, but it has an unintended consequence on the line plot:</a:t>
            </a:r>
          </a:p>
        </p:txBody>
      </p:sp>
    </p:spTree>
  </p:cSld>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(age,weight, </a:t>
            </a:r>
            <a:r>
              <a:rPr sz="1800">
                <a:solidFill>
                  <a:srgbClr val="902000"/>
                </a:solidFill>
                <a:latin typeface="Courier"/>
              </a:rPr>
              <a:t>color =</a:t>
            </a:r>
            <a:r>
              <a:rPr sz="1800">
                <a:latin typeface="Courier"/>
              </a:rPr>
              <a:t> gender))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geom_line</a:t>
            </a:r>
            <a:r>
              <a:rPr sz="1800">
                <a:latin typeface="Courier"/>
              </a:rPr>
              <a:t>()</a:t>
            </a:r>
          </a:p>
        </p:txBody>
      </p:sp>
    </p:spTree>
  </p:cSld>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Inhereted%20Aesthetics-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Inhereted</a:t>
            </a:r>
            <a:r>
              <a:rPr/>
              <a:t> </a:t>
            </a:r>
            <a:r>
              <a:rPr/>
              <a:t>Aesthetics</a:t>
            </a:r>
          </a:p>
        </p:txBody>
      </p:sp>
      <p:sp>
        <p:nvSpPr>
          <p:cNvPr id="3" name="Content Placeholder 2"/>
          <p:cNvSpPr>
            <a:spLocks noGrp="1"/>
          </p:cNvSpPr>
          <p:nvPr>
            <p:ph idx="1"/>
          </p:nvPr>
        </p:nvSpPr>
        <p:spPr/>
        <p:txBody>
          <a:bodyPr/>
          <a:lstStyle/>
          <a:p>
            <a:pPr lvl="0" marL="0" indent="0">
              <a:buNone/>
            </a:pPr>
            <a:r>
              <a:rPr/>
              <a:t>In the previous plot, we only wanted the dots to change color, but the line to stay the same, so why did the line geom split by gender as well?</a:t>
            </a:r>
          </a:p>
          <a:p>
            <a:pPr lvl="0" marL="0" indent="0">
              <a:buNone/>
            </a:pPr>
            <a:r>
              <a:rPr/>
              <a:t>In ggplot, all aesthetics named in the </a:t>
            </a:r>
            <a:r>
              <a:rPr sz="1800">
                <a:latin typeface="Courier"/>
              </a:rPr>
              <a:t>ggplot</a:t>
            </a:r>
            <a:r>
              <a:rPr/>
              <a:t> call are passed down to every following geom function. So both </a:t>
            </a:r>
            <a:r>
              <a:rPr sz="1800">
                <a:latin typeface="Courier"/>
              </a:rPr>
              <a:t>geom_point</a:t>
            </a:r>
            <a:r>
              <a:rPr/>
              <a:t> and </a:t>
            </a:r>
            <a:r>
              <a:rPr sz="1800">
                <a:latin typeface="Courier"/>
              </a:rPr>
              <a:t>geom_line</a:t>
            </a:r>
            <a:r>
              <a:rPr/>
              <a:t> have the same aesthetics of:</a:t>
            </a:r>
          </a:p>
          <a:p>
            <a:pPr lvl="1">
              <a:buAutoNum type="arabicPeriod"/>
            </a:pPr>
            <a:r>
              <a:rPr sz="1800">
                <a:latin typeface="Courier"/>
              </a:rPr>
              <a:t>x = age</a:t>
            </a:r>
          </a:p>
          <a:p>
            <a:pPr lvl="1">
              <a:buAutoNum type="arabicPeriod"/>
            </a:pPr>
            <a:r>
              <a:rPr sz="1800">
                <a:latin typeface="Courier"/>
              </a:rPr>
              <a:t>y = weight</a:t>
            </a:r>
          </a:p>
          <a:p>
            <a:pPr lvl="1">
              <a:buAutoNum type="arabicPeriod"/>
            </a:pPr>
            <a:r>
              <a:rPr sz="1800">
                <a:latin typeface="Courier"/>
              </a:rPr>
              <a:t>color = gender</a:t>
            </a:r>
          </a:p>
          <a:p>
            <a:pPr lvl="0" marL="0" indent="0">
              <a:buNone/>
            </a:pPr>
            <a:r>
              <a:rPr/>
              <a:t>We say that the geoms </a:t>
            </a:r>
            <a:r>
              <a:rPr b="1"/>
              <a:t>inherit</a:t>
            </a:r>
            <a:r>
              <a:rPr/>
              <a:t> the aesthetics of the original ggplot call</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output is not shown in the command prompt which is different from before, however it is shown in the Variables window in RStudio now.</a:t>
            </a:r>
          </a:p>
        </p:txBody>
      </p:sp>
    </p:spTree>
  </p:cSld>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Inhereted aesthetics are an extremely important concept in ggplot. It means you do not have to tell each individual geom call what’s x, y, and whatever else making code much cleaner overall.</a:t>
            </a:r>
          </a:p>
          <a:p>
            <a:pPr lvl="0" marL="0" indent="0">
              <a:buNone/>
            </a:pPr>
            <a:r>
              <a:rPr/>
              <a:t>However, inhereted aesthetics become slightly problematic if you want one geom to apply to subgroups (plotting dots as different colors by gender) and another geom to apply to the data as a whole (connect all points with a single line)</a:t>
            </a:r>
          </a:p>
          <a:p>
            <a:pPr lvl="0" marL="0" indent="0">
              <a:buNone/>
            </a:pPr>
            <a:r>
              <a:rPr/>
              <a:t>Luckily, ggplot also makes this fairly easy as you can name aesthetics inside the geom calls themselves, and those aesthetics will be local only to that geom.</a:t>
            </a:r>
          </a:p>
          <a:p>
            <a:pPr lvl="0" marL="0" indent="0">
              <a:buNone/>
            </a:pPr>
            <a:r>
              <a:rPr/>
              <a:t>For example, let’s again try to plot the dots as different colors, but plot a single line plot for the whole group:</a:t>
            </a:r>
          </a:p>
        </p:txBody>
      </p:sp>
    </p:spTree>
  </p:cSld>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(age,weight))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geom_point</a:t>
            </a:r>
            <a:r>
              <a:rPr sz="1800">
                <a:latin typeface="Courier"/>
              </a:rPr>
              <a:t>(</a:t>
            </a:r>
            <a:r>
              <a:rPr sz="1800" b="1">
                <a:solidFill>
                  <a:srgbClr val="007020"/>
                </a:solidFill>
                <a:latin typeface="Courier"/>
              </a:rPr>
              <a:t>aes</a:t>
            </a:r>
            <a:r>
              <a:rPr sz="1800">
                <a:latin typeface="Courier"/>
              </a:rPr>
              <a:t>(</a:t>
            </a:r>
            <a:r>
              <a:rPr sz="1800">
                <a:solidFill>
                  <a:srgbClr val="902000"/>
                </a:solidFill>
                <a:latin typeface="Courier"/>
              </a:rPr>
              <a:t>color =</a:t>
            </a:r>
            <a:r>
              <a:rPr sz="1800">
                <a:latin typeface="Courier"/>
              </a:rPr>
              <a:t> gender), </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geom_line</a:t>
            </a:r>
            <a:r>
              <a:rPr sz="1800">
                <a:latin typeface="Courier"/>
              </a:rPr>
              <a:t>()</a:t>
            </a:r>
          </a:p>
        </p:txBody>
      </p:sp>
    </p:spTree>
  </p:cSld>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Local%20Aesthetics-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Constantly keep in mind how you want your graph to look at the end and which aesthetics are appropriate for which geoms.</a:t>
            </a:r>
          </a:p>
          <a:p>
            <a:pPr lvl="0" marL="0" indent="0">
              <a:buNone/>
            </a:pPr>
            <a:r>
              <a:rPr/>
              <a:t>Drawing your sketches of your graph on paper will help organize which geoms and aesthetics are appropriate and will save time overall.</a:t>
            </a:r>
          </a:p>
        </p:txBody>
      </p:sp>
    </p:spTree>
  </p:cSld>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Plotting</a:t>
            </a:r>
            <a:r>
              <a:rPr/>
              <a:t> </a:t>
            </a:r>
            <a:r>
              <a:rPr/>
              <a:t>Discrete</a:t>
            </a:r>
            <a:r>
              <a:rPr/>
              <a:t> </a:t>
            </a:r>
            <a:r>
              <a:rPr/>
              <a:t>Vs.</a:t>
            </a:r>
            <a:r>
              <a:rPr/>
              <a:t> </a:t>
            </a:r>
            <a:r>
              <a:rPr/>
              <a:t>Continuous</a:t>
            </a:r>
            <a:r>
              <a:rPr/>
              <a:t> </a:t>
            </a:r>
            <a:r>
              <a:rPr/>
              <a:t>Values</a:t>
            </a:r>
          </a:p>
        </p:txBody>
      </p:sp>
      <p:sp>
        <p:nvSpPr>
          <p:cNvPr id="3" name="Content Placeholder 2"/>
          <p:cNvSpPr>
            <a:spLocks noGrp="1"/>
          </p:cNvSpPr>
          <p:nvPr>
            <p:ph idx="1"/>
          </p:nvPr>
        </p:nvSpPr>
        <p:spPr/>
        <p:txBody>
          <a:bodyPr/>
          <a:lstStyle/>
          <a:p>
            <a:pPr lvl="0" marL="0" indent="0">
              <a:buNone/>
            </a:pPr>
            <a:r>
              <a:rPr/>
              <a:t>So far, we have only been concerned with continuous values on the x and y axes. However, plotting discrete values instead is just as easy as continuous.</a:t>
            </a:r>
          </a:p>
          <a:p>
            <a:pPr lvl="0" marL="0" indent="0">
              <a:buNone/>
            </a:pPr>
            <a:r>
              <a:rPr/>
              <a:t>Let’s plot a boxplot of male vs. female average summer sleep time</a:t>
            </a:r>
          </a:p>
        </p:txBody>
      </p:sp>
    </p:spTree>
  </p:cSld>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(gender,summer))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geom_boxplot</a:t>
            </a:r>
            <a:r>
              <a:rPr sz="1800">
                <a:latin typeface="Courier"/>
              </a:rPr>
              <a:t>(</a:t>
            </a:r>
            <a:r>
              <a:rPr sz="1800">
                <a:solidFill>
                  <a:srgbClr val="902000"/>
                </a:solidFill>
                <a:latin typeface="Courier"/>
              </a:rPr>
              <a:t>outlier.shape =</a:t>
            </a:r>
            <a:r>
              <a:rPr sz="1800">
                <a:latin typeface="Courier"/>
              </a:rPr>
              <a:t> </a:t>
            </a:r>
            <a:r>
              <a:rPr sz="1800">
                <a:solidFill>
                  <a:srgbClr val="40A070"/>
                </a:solidFill>
                <a:latin typeface="Courier"/>
              </a:rPr>
              <a:t>3</a:t>
            </a:r>
            <a:r>
              <a:rPr sz="1800">
                <a:latin typeface="Courier"/>
              </a:rPr>
              <a:t>)</a:t>
            </a:r>
          </a:p>
        </p:txBody>
      </p:sp>
    </p:spTree>
  </p:cSld>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Summer%20sleep%20vs%20gender%201-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We can also easily add points to the plot as well overlayed on top of the boxplot</a:t>
            </a:r>
          </a:p>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(gender,summer))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geom_boxplot</a:t>
            </a:r>
            <a:r>
              <a:rPr sz="1800">
                <a:latin typeface="Courier"/>
              </a:rPr>
              <a:t>(</a:t>
            </a:r>
            <a:r>
              <a:rPr sz="1800">
                <a:solidFill>
                  <a:srgbClr val="902000"/>
                </a:solidFill>
                <a:latin typeface="Courier"/>
              </a:rPr>
              <a:t>outlier.shape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geom_point</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a:t>
            </a:r>
          </a:p>
        </p:txBody>
      </p:sp>
    </p:spTree>
  </p:cSld>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Summer%20sleep%20vs%20gender%202-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Variables.png" id="0" name="Picture 1"/>
          <p:cNvPicPr>
            <a:picLocks noGrp="1" noChangeAspect="1"/>
          </p:cNvPicPr>
          <p:nvPr/>
        </p:nvPicPr>
        <p:blipFill>
          <a:blip r:embed="rId2"/>
          <a:stretch>
            <a:fillRect/>
          </a:stretch>
        </p:blipFill>
        <p:spPr bwMode="auto">
          <a:xfrm>
            <a:off x="457200" y="1663700"/>
            <a:ext cx="8229600" cy="4406900"/>
          </a:xfrm>
          <a:prstGeom prst="rect">
            <a:avLst/>
          </a:prstGeom>
          <a:noFill/>
          <a:ln w="9525">
            <a:noFill/>
            <a:headEnd/>
            <a:tailEnd/>
          </a:ln>
        </p:spPr>
      </p:pic>
    </p:spTree>
  </p:cSld>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may notice that the number of points on the graph does not match the number of points we know we have for each group. This is because some mice sleep the same amount of time, so their points are plotted over each other. We can offset x positions using </a:t>
            </a:r>
            <a:r>
              <a:rPr sz="1800">
                <a:latin typeface="Courier"/>
              </a:rPr>
              <a:t>geom_jitter</a:t>
            </a:r>
            <a:r>
              <a:rPr/>
              <a:t> as opposed to </a:t>
            </a:r>
            <a:r>
              <a:rPr sz="1800">
                <a:latin typeface="Courier"/>
              </a:rPr>
              <a:t>geom_point</a:t>
            </a:r>
            <a:r>
              <a:rPr/>
              <a:t> so that all dots can be seen on the graph.</a:t>
            </a:r>
          </a:p>
        </p:txBody>
      </p:sp>
    </p:spTree>
  </p:cSld>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(gender,summer))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geom_boxplot</a:t>
            </a:r>
            <a:r>
              <a:rPr sz="1800">
                <a:latin typeface="Courier"/>
              </a:rPr>
              <a:t>(</a:t>
            </a:r>
            <a:r>
              <a:rPr sz="1800">
                <a:solidFill>
                  <a:srgbClr val="902000"/>
                </a:solidFill>
                <a:latin typeface="Courier"/>
              </a:rPr>
              <a:t>outlier.shape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geom_jitter</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a:t>
            </a:r>
          </a:p>
        </p:txBody>
      </p:sp>
    </p:spTree>
  </p:cSld>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Summer%20sleep%20vs%20gender%203-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We can change the width of the jitter using the </a:t>
            </a:r>
            <a:r>
              <a:rPr sz="1800">
                <a:latin typeface="Courier"/>
              </a:rPr>
              <a:t>width</a:t>
            </a:r>
            <a:r>
              <a:rPr/>
              <a:t> variable in the </a:t>
            </a:r>
            <a:r>
              <a:rPr sz="1800">
                <a:latin typeface="Courier"/>
              </a:rPr>
              <a:t>geom_jitter</a:t>
            </a:r>
            <a:r>
              <a:rPr/>
              <a:t> call</a:t>
            </a:r>
          </a:p>
          <a:p>
            <a:pPr lvl="0" marL="1270000" indent="0">
              <a:buNone/>
            </a:pPr>
            <a:r>
              <a:rPr sz="1800" b="1">
                <a:solidFill>
                  <a:srgbClr val="007020"/>
                </a:solidFill>
                <a:latin typeface="Courier"/>
              </a:rPr>
              <a:t>ggplot</a:t>
            </a:r>
            <a:r>
              <a:rPr sz="1800">
                <a:latin typeface="Courier"/>
              </a:rPr>
              <a:t>(mouse.df,</a:t>
            </a:r>
            <a:r>
              <a:rPr sz="1800" b="1">
                <a:solidFill>
                  <a:srgbClr val="007020"/>
                </a:solidFill>
                <a:latin typeface="Courier"/>
              </a:rPr>
              <a:t>aes</a:t>
            </a:r>
            <a:r>
              <a:rPr sz="1800">
                <a:latin typeface="Courier"/>
              </a:rPr>
              <a:t>(gender,summer))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geom_boxplot</a:t>
            </a:r>
            <a:r>
              <a:rPr sz="1800">
                <a:latin typeface="Courier"/>
              </a:rPr>
              <a:t>(</a:t>
            </a:r>
            <a:r>
              <a:rPr sz="1800">
                <a:solidFill>
                  <a:srgbClr val="902000"/>
                </a:solidFill>
                <a:latin typeface="Courier"/>
              </a:rPr>
              <a:t>outlier.shape =</a:t>
            </a:r>
            <a:r>
              <a:rPr sz="1800">
                <a:latin typeface="Courier"/>
              </a:rPr>
              <a:t> </a:t>
            </a:r>
            <a:r>
              <a:rPr sz="1800">
                <a:solidFill>
                  <a:srgbClr val="40A070"/>
                </a:solidFill>
                <a:latin typeface="Courier"/>
              </a:rPr>
              <a:t>3</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geom_jitter</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a:t>
            </a:r>
            <a:r>
              <a:rPr sz="1800">
                <a:latin typeface="Courier"/>
              </a:rPr>
              <a:t>, </a:t>
            </a:r>
            <a:r>
              <a:rPr sz="1800">
                <a:solidFill>
                  <a:srgbClr val="902000"/>
                </a:solidFill>
                <a:latin typeface="Courier"/>
              </a:rPr>
              <a:t>width =</a:t>
            </a:r>
            <a:r>
              <a:rPr sz="1800">
                <a:latin typeface="Courier"/>
              </a:rPr>
              <a:t> </a:t>
            </a:r>
            <a:r>
              <a:rPr sz="1800">
                <a:solidFill>
                  <a:srgbClr val="40A070"/>
                </a:solidFill>
                <a:latin typeface="Courier"/>
              </a:rPr>
              <a:t>0.1</a:t>
            </a:r>
            <a:r>
              <a:rPr sz="1800">
                <a:latin typeface="Courier"/>
              </a:rPr>
              <a:t>)</a:t>
            </a:r>
          </a:p>
        </p:txBody>
      </p:sp>
    </p:spTree>
  </p:cSld>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Summer%20sleep%20vs%20gender%204-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Tidy</a:t>
            </a:r>
            <a:r>
              <a:rPr/>
              <a:t> </a:t>
            </a:r>
            <a:r>
              <a:rPr/>
              <a:t>Data</a:t>
            </a:r>
            <a:r>
              <a:rPr/>
              <a:t> </a:t>
            </a:r>
            <a:r>
              <a:rPr/>
              <a:t>and</a:t>
            </a:r>
            <a:r>
              <a:rPr/>
              <a:t> </a:t>
            </a:r>
            <a:r>
              <a:rPr/>
              <a:t>ggplot</a:t>
            </a:r>
          </a:p>
        </p:txBody>
      </p:sp>
      <p:sp>
        <p:nvSpPr>
          <p:cNvPr id="3" name="Content Placeholder 2"/>
          <p:cNvSpPr>
            <a:spLocks noGrp="1"/>
          </p:cNvSpPr>
          <p:nvPr>
            <p:ph idx="1"/>
          </p:nvPr>
        </p:nvSpPr>
        <p:spPr/>
        <p:txBody>
          <a:bodyPr/>
          <a:lstStyle/>
          <a:p>
            <a:pPr lvl="0" marL="0" indent="0">
              <a:buNone/>
            </a:pPr>
            <a:r>
              <a:rPr/>
              <a:t>Given how aesthetics are named, ggplot works best with tidy data. For example, given how our current data frame is set up, plotting average sleep time for summer vs winter would be very difficult. However, if we gather the data like we did earlier, it makes plotting much easier</a:t>
            </a:r>
          </a:p>
          <a:p>
            <a:pPr lvl="0" marL="1270000" indent="0">
              <a:buNone/>
            </a:pPr>
            <a:r>
              <a:rPr sz="1800">
                <a:latin typeface="Courier"/>
              </a:rPr>
              <a:t>mouse.df.g &lt;-</a:t>
            </a:r>
            <a:r>
              <a:rPr sz="1800">
                <a:solidFill>
                  <a:srgbClr val="4070A0"/>
                </a:solidFill>
                <a:latin typeface="Courier"/>
              </a:rPr>
              <a:t> </a:t>
            </a:r>
            <a:r>
              <a:rPr sz="1800" b="1">
                <a:solidFill>
                  <a:srgbClr val="007020"/>
                </a:solidFill>
                <a:latin typeface="Courier"/>
              </a:rPr>
              <a:t>gather</a:t>
            </a:r>
            <a:r>
              <a:rPr sz="1800">
                <a:latin typeface="Courier"/>
              </a:rPr>
              <a:t>(mouse.df, </a:t>
            </a:r>
            <a:r>
              <a:rPr sz="1800">
                <a:solidFill>
                  <a:srgbClr val="902000"/>
                </a:solidFill>
                <a:latin typeface="Courier"/>
              </a:rPr>
              <a:t>key =</a:t>
            </a:r>
            <a:r>
              <a:rPr sz="1800">
                <a:latin typeface="Courier"/>
              </a:rPr>
              <a:t> </a:t>
            </a:r>
            <a:r>
              <a:rPr sz="1800">
                <a:solidFill>
                  <a:srgbClr val="4070A0"/>
                </a:solidFill>
                <a:latin typeface="Courier"/>
              </a:rPr>
              <a:t>"season"</a:t>
            </a:r>
            <a:r>
              <a:rPr sz="1800">
                <a:latin typeface="Courier"/>
              </a:rPr>
              <a:t>, </a:t>
            </a:r>
            <a:r>
              <a:rPr sz="1800">
                <a:solidFill>
                  <a:srgbClr val="902000"/>
                </a:solidFill>
                <a:latin typeface="Courier"/>
              </a:rPr>
              <a:t>value =</a:t>
            </a:r>
            <a:r>
              <a:rPr sz="1800">
                <a:latin typeface="Courier"/>
              </a:rPr>
              <a:t> </a:t>
            </a:r>
            <a:r>
              <a:rPr sz="1800">
                <a:solidFill>
                  <a:srgbClr val="4070A0"/>
                </a:solidFill>
                <a:latin typeface="Courier"/>
              </a:rPr>
              <a:t>"avg.sleep"</a:t>
            </a:r>
            <a:r>
              <a:rPr sz="1800">
                <a:latin typeface="Courier"/>
              </a:rPr>
              <a:t>, summer,winter)</a:t>
            </a:r>
            <a:br/>
            <a:r>
              <a:rPr sz="1800" b="1">
                <a:solidFill>
                  <a:srgbClr val="007020"/>
                </a:solidFill>
                <a:latin typeface="Courier"/>
              </a:rPr>
              <a:t>head</a:t>
            </a:r>
            <a:r>
              <a:rPr sz="1800">
                <a:latin typeface="Courier"/>
              </a:rPr>
              <a:t>(mouse.df.g)</a:t>
            </a:r>
          </a:p>
          <a:p>
            <a:pPr lvl="0" marL="1270000" indent="0">
              <a:buNone/>
            </a:pPr>
            <a:r>
              <a:rPr sz="1800">
                <a:latin typeface="Courier"/>
              </a:rPr>
              <a:t>##       ID age gender weight season avg.sleep
## 1 mouse1  16      F     25 summer         6
## 2 mouse2  28      M     17 summer         8
## 3 mouse3  19      M     19 summer         3
## 4 mouse4  21      F     19 summer        14
## 5 mouse5  23      M     17 summer         2
## 6 mouse6  20      F     27 summer         7</a:t>
            </a:r>
          </a:p>
        </p:txBody>
      </p:sp>
    </p:spTree>
  </p:cSld>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Now, we can make a bar plot of avg.sleep time vs. season.</a:t>
            </a:r>
          </a:p>
          <a:p>
            <a:pPr lvl="0" marL="1270000" indent="0">
              <a:buNone/>
            </a:pPr>
            <a:r>
              <a:rPr sz="1800" b="1">
                <a:solidFill>
                  <a:srgbClr val="007020"/>
                </a:solidFill>
                <a:latin typeface="Courier"/>
              </a:rPr>
              <a:t>ggplot</a:t>
            </a:r>
            <a:r>
              <a:rPr sz="1800">
                <a:latin typeface="Courier"/>
              </a:rPr>
              <a:t>(mouse.df.g, </a:t>
            </a:r>
            <a:r>
              <a:rPr sz="1800" b="1">
                <a:solidFill>
                  <a:srgbClr val="007020"/>
                </a:solidFill>
                <a:latin typeface="Courier"/>
              </a:rPr>
              <a:t>aes</a:t>
            </a:r>
            <a:r>
              <a:rPr sz="1800">
                <a:latin typeface="Courier"/>
              </a:rPr>
              <a:t>(season,avg.sleep))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geom_bar</a:t>
            </a:r>
            <a:r>
              <a:rPr sz="1800">
                <a:latin typeface="Courier"/>
              </a:rPr>
              <a:t>(</a:t>
            </a:r>
            <a:r>
              <a:rPr sz="1800">
                <a:solidFill>
                  <a:srgbClr val="902000"/>
                </a:solidFill>
                <a:latin typeface="Courier"/>
              </a:rPr>
              <a:t>stat =</a:t>
            </a:r>
            <a:r>
              <a:rPr sz="1800">
                <a:latin typeface="Courier"/>
              </a:rPr>
              <a:t> </a:t>
            </a:r>
            <a:r>
              <a:rPr sz="1800">
                <a:solidFill>
                  <a:srgbClr val="4070A0"/>
                </a:solidFill>
                <a:latin typeface="Courier"/>
              </a:rPr>
              <a:t>"summary"</a:t>
            </a:r>
            <a:r>
              <a:rPr sz="1800">
                <a:latin typeface="Courier"/>
              </a:rPr>
              <a:t>, </a:t>
            </a:r>
            <a:r>
              <a:rPr sz="1800">
                <a:solidFill>
                  <a:srgbClr val="902000"/>
                </a:solidFill>
                <a:latin typeface="Courier"/>
              </a:rPr>
              <a:t>fun.y =</a:t>
            </a:r>
            <a:r>
              <a:rPr sz="1800">
                <a:latin typeface="Courier"/>
              </a:rPr>
              <a:t> </a:t>
            </a:r>
            <a:r>
              <a:rPr sz="1800">
                <a:solidFill>
                  <a:srgbClr val="4070A0"/>
                </a:solidFill>
                <a:latin typeface="Courier"/>
              </a:rPr>
              <a:t>"mean"</a:t>
            </a:r>
            <a:r>
              <a:rPr sz="1800">
                <a:latin typeface="Courier"/>
              </a:rPr>
              <a:t>)</a:t>
            </a:r>
          </a:p>
        </p:txBody>
      </p:sp>
    </p:spTree>
  </p:cSld>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r%20avg%20sleep%20vs%20season-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However, what if we wanted to see if there are also differences between males and females as well as between seasons? We can add a fill aesthetic for this.</a:t>
            </a:r>
          </a:p>
          <a:p>
            <a:pPr lvl="0" marL="1270000" indent="0">
              <a:buNone/>
            </a:pPr>
            <a:r>
              <a:rPr sz="1800" b="1">
                <a:solidFill>
                  <a:srgbClr val="007020"/>
                </a:solidFill>
                <a:latin typeface="Courier"/>
              </a:rPr>
              <a:t>ggplot</a:t>
            </a:r>
            <a:r>
              <a:rPr sz="1800">
                <a:latin typeface="Courier"/>
              </a:rPr>
              <a:t>(mouse.df.g, </a:t>
            </a:r>
            <a:r>
              <a:rPr sz="1800" b="1">
                <a:solidFill>
                  <a:srgbClr val="007020"/>
                </a:solidFill>
                <a:latin typeface="Courier"/>
              </a:rPr>
              <a:t>aes</a:t>
            </a:r>
            <a:r>
              <a:rPr sz="1800">
                <a:latin typeface="Courier"/>
              </a:rPr>
              <a:t>(season,avg.sleep, </a:t>
            </a:r>
            <a:r>
              <a:rPr sz="1800">
                <a:solidFill>
                  <a:srgbClr val="902000"/>
                </a:solidFill>
                <a:latin typeface="Courier"/>
              </a:rPr>
              <a:t>fill =</a:t>
            </a:r>
            <a:r>
              <a:rPr sz="1800">
                <a:latin typeface="Courier"/>
              </a:rPr>
              <a:t> gender))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geom_bar</a:t>
            </a:r>
            <a:r>
              <a:rPr sz="1800">
                <a:latin typeface="Courier"/>
              </a:rPr>
              <a:t>(</a:t>
            </a:r>
            <a:r>
              <a:rPr sz="1800">
                <a:solidFill>
                  <a:srgbClr val="902000"/>
                </a:solidFill>
                <a:latin typeface="Courier"/>
              </a:rPr>
              <a:t>stat =</a:t>
            </a:r>
            <a:r>
              <a:rPr sz="1800">
                <a:latin typeface="Courier"/>
              </a:rPr>
              <a:t> </a:t>
            </a:r>
            <a:r>
              <a:rPr sz="1800">
                <a:solidFill>
                  <a:srgbClr val="4070A0"/>
                </a:solidFill>
                <a:latin typeface="Courier"/>
              </a:rPr>
              <a:t>"summary"</a:t>
            </a:r>
            <a:r>
              <a:rPr sz="1800">
                <a:latin typeface="Courier"/>
              </a:rPr>
              <a:t>, </a:t>
            </a:r>
            <a:r>
              <a:rPr sz="1800">
                <a:solidFill>
                  <a:srgbClr val="902000"/>
                </a:solidFill>
                <a:latin typeface="Courier"/>
              </a:rPr>
              <a:t>fun.y =</a:t>
            </a:r>
            <a:r>
              <a:rPr sz="1800">
                <a:latin typeface="Courier"/>
              </a:rPr>
              <a:t> </a:t>
            </a:r>
            <a:r>
              <a:rPr sz="1800">
                <a:solidFill>
                  <a:srgbClr val="4070A0"/>
                </a:solidFill>
                <a:latin typeface="Courier"/>
              </a:rPr>
              <a:t>"mean"</a:t>
            </a:r>
            <a:r>
              <a:rPr sz="1800">
                <a:latin typeface="Courier"/>
              </a:rPr>
              <a:t>)</a:t>
            </a:r>
          </a:p>
        </p:txBody>
      </p:sp>
    </p:spTree>
  </p:cSld>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r%20avg%20sleep%20vs%20season%20with%20gender%20stack-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Variables can also be used in arithmetic operations</a:t>
            </a:r>
          </a:p>
          <a:p>
            <a:pPr lvl="0" marL="1270000" indent="0">
              <a:buNone/>
            </a:pPr>
            <a:r>
              <a:rPr sz="1800">
                <a:latin typeface="Courier"/>
              </a:rPr>
              <a:t>spikes &lt;-</a:t>
            </a:r>
            <a:r>
              <a:rPr sz="1800">
                <a:solidFill>
                  <a:srgbClr val="4070A0"/>
                </a:solidFill>
                <a:latin typeface="Courier"/>
              </a:rPr>
              <a:t> </a:t>
            </a:r>
            <a:r>
              <a:rPr sz="1800">
                <a:solidFill>
                  <a:srgbClr val="40A070"/>
                </a:solidFill>
                <a:latin typeface="Courier"/>
              </a:rPr>
              <a:t>120</a:t>
            </a:r>
            <a:br/>
            <a:r>
              <a:rPr sz="1800">
                <a:latin typeface="Courier"/>
              </a:rPr>
              <a:t>sec &lt;-</a:t>
            </a:r>
            <a:r>
              <a:rPr sz="1800">
                <a:solidFill>
                  <a:srgbClr val="4070A0"/>
                </a:solidFill>
                <a:latin typeface="Courier"/>
              </a:rPr>
              <a:t> </a:t>
            </a:r>
            <a:r>
              <a:rPr sz="1800">
                <a:solidFill>
                  <a:srgbClr val="40A070"/>
                </a:solidFill>
                <a:latin typeface="Courier"/>
              </a:rPr>
              <a:t>20</a:t>
            </a:r>
            <a:br/>
            <a:br/>
            <a:r>
              <a:rPr sz="1800">
                <a:latin typeface="Courier"/>
              </a:rPr>
              <a:t>spikes.per.sec &lt;-</a:t>
            </a:r>
            <a:r>
              <a:rPr sz="1800">
                <a:solidFill>
                  <a:srgbClr val="4070A0"/>
                </a:solidFill>
                <a:latin typeface="Courier"/>
              </a:rPr>
              <a:t> </a:t>
            </a:r>
            <a:r>
              <a:rPr sz="1800">
                <a:latin typeface="Courier"/>
              </a:rPr>
              <a:t>spikes</a:t>
            </a:r>
            <a:r>
              <a:rPr sz="1800">
                <a:solidFill>
                  <a:srgbClr val="666666"/>
                </a:solidFill>
                <a:latin typeface="Courier"/>
              </a:rPr>
              <a:t>/</a:t>
            </a:r>
            <a:r>
              <a:rPr sz="1800">
                <a:latin typeface="Courier"/>
              </a:rPr>
              <a:t>sec</a:t>
            </a:r>
            <a:br/>
            <a:br/>
            <a:r>
              <a:rPr sz="1800">
                <a:latin typeface="Courier"/>
              </a:rPr>
              <a:t>spikes.per.sec</a:t>
            </a:r>
          </a:p>
          <a:p>
            <a:pPr lvl="0" marL="1270000" indent="0">
              <a:buNone/>
            </a:pPr>
            <a:r>
              <a:rPr sz="1800">
                <a:latin typeface="Courier"/>
              </a:rPr>
              <a:t>## [1] 6</a:t>
            </a:r>
          </a:p>
        </p:txBody>
      </p:sp>
    </p:spTree>
  </p:cSld>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geom_bar</a:t>
            </a:r>
            <a:r>
              <a:rPr/>
              <a:t> by default stacks results on top of one another. We can get around this using the </a:t>
            </a:r>
            <a:r>
              <a:rPr sz="1800">
                <a:latin typeface="Courier"/>
              </a:rPr>
              <a:t>position = position_dodge()</a:t>
            </a:r>
            <a:r>
              <a:rPr/>
              <a:t> option in </a:t>
            </a:r>
            <a:r>
              <a:rPr sz="1800">
                <a:latin typeface="Courier"/>
              </a:rPr>
              <a:t>geom_bar</a:t>
            </a:r>
          </a:p>
          <a:p>
            <a:pPr lvl="0" marL="1270000" indent="0">
              <a:buNone/>
            </a:pPr>
            <a:r>
              <a:rPr sz="1800" b="1">
                <a:solidFill>
                  <a:srgbClr val="007020"/>
                </a:solidFill>
                <a:latin typeface="Courier"/>
              </a:rPr>
              <a:t>ggplot</a:t>
            </a:r>
            <a:r>
              <a:rPr sz="1800">
                <a:latin typeface="Courier"/>
              </a:rPr>
              <a:t>(mouse.df.g, </a:t>
            </a:r>
            <a:r>
              <a:rPr sz="1800" b="1">
                <a:solidFill>
                  <a:srgbClr val="007020"/>
                </a:solidFill>
                <a:latin typeface="Courier"/>
              </a:rPr>
              <a:t>aes</a:t>
            </a:r>
            <a:r>
              <a:rPr sz="1800">
                <a:latin typeface="Courier"/>
              </a:rPr>
              <a:t>(season,avg.sleep, </a:t>
            </a:r>
            <a:r>
              <a:rPr sz="1800">
                <a:solidFill>
                  <a:srgbClr val="902000"/>
                </a:solidFill>
                <a:latin typeface="Courier"/>
              </a:rPr>
              <a:t>fill =</a:t>
            </a:r>
            <a:r>
              <a:rPr sz="1800">
                <a:latin typeface="Courier"/>
              </a:rPr>
              <a:t> gender))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geom_bar</a:t>
            </a:r>
            <a:r>
              <a:rPr sz="1800">
                <a:latin typeface="Courier"/>
              </a:rPr>
              <a:t>(</a:t>
            </a:r>
            <a:r>
              <a:rPr sz="1800">
                <a:solidFill>
                  <a:srgbClr val="902000"/>
                </a:solidFill>
                <a:latin typeface="Courier"/>
              </a:rPr>
              <a:t>stat =</a:t>
            </a:r>
            <a:r>
              <a:rPr sz="1800">
                <a:latin typeface="Courier"/>
              </a:rPr>
              <a:t> </a:t>
            </a:r>
            <a:r>
              <a:rPr sz="1800">
                <a:solidFill>
                  <a:srgbClr val="4070A0"/>
                </a:solidFill>
                <a:latin typeface="Courier"/>
              </a:rPr>
              <a:t>"summary"</a:t>
            </a:r>
            <a:r>
              <a:rPr sz="1800">
                <a:latin typeface="Courier"/>
              </a:rPr>
              <a:t>, </a:t>
            </a:r>
            <a:r>
              <a:rPr sz="1800">
                <a:solidFill>
                  <a:srgbClr val="902000"/>
                </a:solidFill>
                <a:latin typeface="Courier"/>
              </a:rPr>
              <a:t>fun.y =</a:t>
            </a:r>
            <a:r>
              <a:rPr sz="1800">
                <a:latin typeface="Courier"/>
              </a:rPr>
              <a:t> </a:t>
            </a:r>
            <a:r>
              <a:rPr sz="1800">
                <a:solidFill>
                  <a:srgbClr val="4070A0"/>
                </a:solidFill>
                <a:latin typeface="Courier"/>
              </a:rPr>
              <a:t>"mean"</a:t>
            </a:r>
            <a:r>
              <a:rPr sz="1800">
                <a:latin typeface="Courier"/>
              </a:rPr>
              <a:t>, </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a:t>
            </a:r>
          </a:p>
        </p:txBody>
      </p:sp>
    </p:spTree>
  </p:cSld>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r%20avg%20sleep%20vs%20season%20with%20gender%20dodge-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Storing</a:t>
            </a:r>
            <a:r>
              <a:rPr/>
              <a:t> </a:t>
            </a:r>
            <a:r>
              <a:rPr/>
              <a:t>Plots</a:t>
            </a:r>
            <a:r>
              <a:rPr/>
              <a:t> </a:t>
            </a:r>
            <a:r>
              <a:rPr/>
              <a:t>as</a:t>
            </a:r>
            <a:r>
              <a:rPr/>
              <a:t> </a:t>
            </a:r>
            <a:r>
              <a:rPr/>
              <a:t>Variables</a:t>
            </a:r>
          </a:p>
        </p:txBody>
      </p:sp>
      <p:sp>
        <p:nvSpPr>
          <p:cNvPr id="3" name="Content Placeholder 2"/>
          <p:cNvSpPr>
            <a:spLocks noGrp="1"/>
          </p:cNvSpPr>
          <p:nvPr>
            <p:ph idx="1"/>
          </p:nvPr>
        </p:nvSpPr>
        <p:spPr/>
        <p:txBody>
          <a:bodyPr/>
          <a:lstStyle/>
          <a:p>
            <a:pPr lvl="0" marL="0" indent="0">
              <a:buNone/>
            </a:pPr>
            <a:r>
              <a:rPr sz="1800">
                <a:latin typeface="Courier"/>
              </a:rPr>
              <a:t>ggplot</a:t>
            </a:r>
            <a:r>
              <a:rPr/>
              <a:t> objects can be stored as variables to make trying out different layers easier with less typing. For example, we can store the bar plot we just made in a variable </a:t>
            </a:r>
            <a:r>
              <a:rPr sz="1800">
                <a:latin typeface="Courier"/>
              </a:rPr>
              <a:t>bar</a:t>
            </a:r>
          </a:p>
          <a:p>
            <a:pPr lvl="0" marL="1270000" indent="0">
              <a:buNone/>
            </a:pPr>
            <a:r>
              <a:rPr sz="1800">
                <a:latin typeface="Courier"/>
              </a:rPr>
              <a:t>bar &lt;-</a:t>
            </a:r>
            <a:r>
              <a:rPr sz="1800">
                <a:solidFill>
                  <a:srgbClr val="4070A0"/>
                </a:solidFill>
                <a:latin typeface="Courier"/>
              </a:rPr>
              <a:t> </a:t>
            </a:r>
            <a:r>
              <a:rPr sz="1800" b="1">
                <a:solidFill>
                  <a:srgbClr val="007020"/>
                </a:solidFill>
                <a:latin typeface="Courier"/>
              </a:rPr>
              <a:t>ggplot</a:t>
            </a:r>
            <a:r>
              <a:rPr sz="1800">
                <a:latin typeface="Courier"/>
              </a:rPr>
              <a:t>(mouse.df.g, </a:t>
            </a:r>
            <a:r>
              <a:rPr sz="1800" b="1">
                <a:solidFill>
                  <a:srgbClr val="007020"/>
                </a:solidFill>
                <a:latin typeface="Courier"/>
              </a:rPr>
              <a:t>aes</a:t>
            </a:r>
            <a:r>
              <a:rPr sz="1800">
                <a:latin typeface="Courier"/>
              </a:rPr>
              <a:t>(season, avg.sleep, </a:t>
            </a:r>
            <a:r>
              <a:rPr sz="1800">
                <a:solidFill>
                  <a:srgbClr val="902000"/>
                </a:solidFill>
                <a:latin typeface="Courier"/>
              </a:rPr>
              <a:t>fill =</a:t>
            </a:r>
            <a:r>
              <a:rPr sz="1800">
                <a:latin typeface="Courier"/>
              </a:rPr>
              <a:t> gender))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geom_bar</a:t>
            </a:r>
            <a:r>
              <a:rPr sz="1800">
                <a:latin typeface="Courier"/>
              </a:rPr>
              <a:t>(</a:t>
            </a:r>
            <a:r>
              <a:rPr sz="1800">
                <a:solidFill>
                  <a:srgbClr val="902000"/>
                </a:solidFill>
                <a:latin typeface="Courier"/>
              </a:rPr>
              <a:t>stat =</a:t>
            </a:r>
            <a:r>
              <a:rPr sz="1800">
                <a:latin typeface="Courier"/>
              </a:rPr>
              <a:t> </a:t>
            </a:r>
            <a:r>
              <a:rPr sz="1800">
                <a:solidFill>
                  <a:srgbClr val="4070A0"/>
                </a:solidFill>
                <a:latin typeface="Courier"/>
              </a:rPr>
              <a:t>"summary"</a:t>
            </a:r>
            <a:r>
              <a:rPr sz="1800">
                <a:latin typeface="Courier"/>
              </a:rPr>
              <a:t>, </a:t>
            </a:r>
            <a:r>
              <a:rPr sz="1800">
                <a:solidFill>
                  <a:srgbClr val="902000"/>
                </a:solidFill>
                <a:latin typeface="Courier"/>
              </a:rPr>
              <a:t>fun.y =</a:t>
            </a:r>
            <a:r>
              <a:rPr sz="1800">
                <a:latin typeface="Courier"/>
              </a:rPr>
              <a:t> </a:t>
            </a:r>
            <a:r>
              <a:rPr sz="1800">
                <a:solidFill>
                  <a:srgbClr val="4070A0"/>
                </a:solidFill>
                <a:latin typeface="Courier"/>
              </a:rPr>
              <a:t>"mean"</a:t>
            </a:r>
            <a:r>
              <a:rPr sz="1800">
                <a:latin typeface="Courier"/>
              </a:rPr>
              <a:t>, </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a:t>
            </a:r>
          </a:p>
          <a:p>
            <a:pPr lvl="0" marL="0" indent="0">
              <a:buNone/>
            </a:pPr>
            <a:r>
              <a:rPr/>
              <a:t>We can then just call </a:t>
            </a:r>
            <a:r>
              <a:rPr sz="1800">
                <a:latin typeface="Courier"/>
              </a:rPr>
              <a:t>bar</a:t>
            </a:r>
            <a:r>
              <a:rPr/>
              <a:t> to again plot the graph stored</a:t>
            </a:r>
          </a:p>
        </p:txBody>
      </p:sp>
    </p:spTree>
  </p:cSld>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bar</a:t>
            </a:r>
          </a:p>
        </p:txBody>
      </p:sp>
    </p:spTree>
  </p:cSld>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r-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can also add layers using </a:t>
            </a:r>
            <a:r>
              <a:rPr sz="1800">
                <a:latin typeface="Courier"/>
              </a:rPr>
              <a:t>+</a:t>
            </a:r>
            <a:r>
              <a:rPr/>
              <a:t>. So if we wanted to add points to the plot, we can call</a:t>
            </a:r>
          </a:p>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geom_point</a:t>
            </a:r>
            <a:r>
              <a:rPr sz="1800">
                <a:latin typeface="Courier"/>
              </a:rPr>
              <a:t>(</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a:t>
            </a:r>
            <a:r>
              <a:rPr sz="1800">
                <a:solidFill>
                  <a:srgbClr val="902000"/>
                </a:solidFill>
                <a:latin typeface="Courier"/>
              </a:rPr>
              <a:t>width =</a:t>
            </a:r>
            <a:r>
              <a:rPr sz="1800">
                <a:latin typeface="Courier"/>
              </a:rPr>
              <a:t> </a:t>
            </a:r>
            <a:r>
              <a:rPr sz="1800">
                <a:solidFill>
                  <a:srgbClr val="40A070"/>
                </a:solidFill>
                <a:latin typeface="Courier"/>
              </a:rPr>
              <a:t>0.9</a:t>
            </a:r>
            <a:r>
              <a:rPr sz="1800">
                <a:latin typeface="Courier"/>
              </a:rPr>
              <a:t>))</a:t>
            </a:r>
          </a:p>
        </p:txBody>
      </p:sp>
    </p:spTree>
  </p:cSld>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bar%20+%20point-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Errorbars</a:t>
            </a:r>
          </a:p>
        </p:txBody>
      </p:sp>
      <p:sp>
        <p:nvSpPr>
          <p:cNvPr id="3" name="Content Placeholder 2"/>
          <p:cNvSpPr>
            <a:spLocks noGrp="1"/>
          </p:cNvSpPr>
          <p:nvPr>
            <p:ph idx="1"/>
          </p:nvPr>
        </p:nvSpPr>
        <p:spPr/>
        <p:txBody>
          <a:bodyPr/>
          <a:lstStyle/>
          <a:p>
            <a:pPr lvl="0" marL="0" indent="0">
              <a:buNone/>
            </a:pPr>
            <a:r>
              <a:rPr/>
              <a:t>Errorbars are essential for publication quality plots. We can use the </a:t>
            </a:r>
            <a:r>
              <a:rPr sz="1800">
                <a:latin typeface="Courier"/>
              </a:rPr>
              <a:t>stat_summary</a:t>
            </a:r>
            <a:r>
              <a:rPr/>
              <a:t> function to create errorbars representing the standard error of the mean for us for each group.</a:t>
            </a:r>
          </a:p>
          <a:p>
            <a:pPr lvl="0" marL="0" indent="0">
              <a:buNone/>
            </a:pPr>
            <a:r>
              <a:rPr/>
              <a:t>For this case, the </a:t>
            </a:r>
            <a:r>
              <a:rPr sz="1800">
                <a:latin typeface="Courier"/>
              </a:rPr>
              <a:t>stat_summary</a:t>
            </a:r>
            <a:r>
              <a:rPr/>
              <a:t> function works by giving it 2 important variables:</a:t>
            </a:r>
          </a:p>
          <a:p>
            <a:pPr lvl="1">
              <a:buAutoNum type="arabicPeriod"/>
            </a:pPr>
            <a:r>
              <a:rPr/>
              <a:t>fun.data: the function to apply to the data. Various functions exist for this such as </a:t>
            </a:r>
            <a:r>
              <a:rPr sz="1800">
                <a:latin typeface="Courier"/>
              </a:rPr>
              <a:t>mean_se</a:t>
            </a:r>
            <a:r>
              <a:rPr/>
              <a:t>, </a:t>
            </a:r>
            <a:r>
              <a:rPr sz="1800">
                <a:latin typeface="Courier"/>
              </a:rPr>
              <a:t>mean_sdl</a:t>
            </a:r>
            <a:r>
              <a:rPr/>
              <a:t>, </a:t>
            </a:r>
            <a:r>
              <a:rPr sz="1800">
                <a:latin typeface="Courier"/>
              </a:rPr>
              <a:t>mean_cl_boot</a:t>
            </a:r>
            <a:r>
              <a:rPr/>
              <a:t>, and others</a:t>
            </a:r>
          </a:p>
          <a:p>
            <a:pPr lvl="1">
              <a:buAutoNum type="arabicPeriod"/>
            </a:pPr>
            <a:r>
              <a:rPr/>
              <a:t>geom: the geom used to represent the errorbars. Can be one of 4 different types: </a:t>
            </a:r>
            <a:r>
              <a:rPr sz="1800">
                <a:latin typeface="Courier"/>
              </a:rPr>
              <a:t>errorbar</a:t>
            </a:r>
            <a:r>
              <a:rPr/>
              <a:t>, </a:t>
            </a:r>
            <a:r>
              <a:rPr sz="1800">
                <a:latin typeface="Courier"/>
              </a:rPr>
              <a:t>pointrange</a:t>
            </a:r>
            <a:r>
              <a:rPr/>
              <a:t>, </a:t>
            </a:r>
            <a:r>
              <a:rPr sz="1800">
                <a:latin typeface="Courier"/>
              </a:rPr>
              <a:t>linerange</a:t>
            </a:r>
            <a:r>
              <a:rPr/>
              <a:t>, or </a:t>
            </a:r>
            <a:r>
              <a:rPr sz="1800">
                <a:latin typeface="Courier"/>
              </a:rPr>
              <a:t>crossbar</a:t>
            </a:r>
          </a:p>
          <a:p>
            <a:pPr lvl="0" marL="0" indent="0">
              <a:buNone/>
            </a:pPr>
            <a:r>
              <a:rPr/>
              <a:t>For example, if we wanted to add errorbars to the previous plot:</a:t>
            </a:r>
          </a:p>
        </p:txBody>
      </p:sp>
    </p:spTree>
  </p:cSld>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stat_summary</a:t>
            </a:r>
            <a:r>
              <a:rPr sz="1800">
                <a:latin typeface="Courier"/>
              </a:rPr>
              <a:t>(</a:t>
            </a:r>
            <a:r>
              <a:rPr sz="1800">
                <a:solidFill>
                  <a:srgbClr val="902000"/>
                </a:solidFill>
                <a:latin typeface="Courier"/>
              </a:rPr>
              <a:t>fun.data =</a:t>
            </a:r>
            <a:r>
              <a:rPr sz="1800">
                <a:latin typeface="Courier"/>
              </a:rPr>
              <a:t> mean_se, </a:t>
            </a:r>
            <a:r>
              <a:rPr sz="1800">
                <a:solidFill>
                  <a:srgbClr val="902000"/>
                </a:solidFill>
                <a:latin typeface="Courier"/>
              </a:rPr>
              <a:t>geom =</a:t>
            </a:r>
            <a:r>
              <a:rPr sz="1800">
                <a:latin typeface="Courier"/>
              </a:rPr>
              <a:t> </a:t>
            </a:r>
            <a:r>
              <a:rPr sz="1800">
                <a:solidFill>
                  <a:srgbClr val="4070A0"/>
                </a:solidFill>
                <a:latin typeface="Courier"/>
              </a:rPr>
              <a:t>"errorbar"</a:t>
            </a:r>
            <a:r>
              <a:rPr sz="1800">
                <a:latin typeface="Courier"/>
              </a:rPr>
              <a:t>, </a:t>
            </a:r>
            <a:br/>
            <a:r>
              <a:rPr sz="1800">
                <a:latin typeface="Courier"/>
              </a:rPr>
              <a:t>                   </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a:t>
            </a:r>
          </a:p>
        </p:txBody>
      </p:sp>
    </p:spTree>
  </p:cSld>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errorbar-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can also use a variable to reassign a vale to itself. That’s confusing wording but the code is simple:</a:t>
            </a:r>
          </a:p>
          <a:p>
            <a:pPr lvl="0" marL="1270000" indent="0">
              <a:buNone/>
            </a:pPr>
            <a:r>
              <a:rPr sz="1800">
                <a:latin typeface="Courier"/>
              </a:rPr>
              <a:t>a</a:t>
            </a:r>
          </a:p>
          <a:p>
            <a:pPr lvl="0" marL="1270000" indent="0">
              <a:buNone/>
            </a:pPr>
            <a:r>
              <a:rPr sz="1800">
                <a:latin typeface="Courier"/>
              </a:rPr>
              <a:t>## [1] 1</a:t>
            </a:r>
          </a:p>
          <a:p>
            <a:pPr lvl="0" marL="1270000" indent="0">
              <a:buNone/>
            </a:pPr>
            <a:r>
              <a:rPr sz="1800">
                <a:latin typeface="Courier"/>
              </a:rPr>
              <a:t>a &lt;-</a:t>
            </a:r>
            <a:r>
              <a:rPr sz="1800">
                <a:solidFill>
                  <a:srgbClr val="4070A0"/>
                </a:solidFill>
                <a:latin typeface="Courier"/>
              </a:rPr>
              <a:t> </a:t>
            </a:r>
            <a:r>
              <a:rPr sz="1800">
                <a:latin typeface="Courier"/>
              </a:rPr>
              <a:t>a </a:t>
            </a:r>
            <a:r>
              <a:rPr sz="1800">
                <a:solidFill>
                  <a:srgbClr val="666666"/>
                </a:solidFill>
                <a:latin typeface="Courier"/>
              </a:rPr>
              <a:t>+</a:t>
            </a:r>
            <a:r>
              <a:rPr sz="1800">
                <a:solidFill>
                  <a:srgbClr val="4070A0"/>
                </a:solidFill>
                <a:latin typeface="Courier"/>
              </a:rPr>
              <a:t> </a:t>
            </a:r>
            <a:r>
              <a:rPr sz="1800">
                <a:solidFill>
                  <a:srgbClr val="40A070"/>
                </a:solidFill>
                <a:latin typeface="Courier"/>
              </a:rPr>
              <a:t>5</a:t>
            </a:r>
            <a:br/>
            <a:r>
              <a:rPr sz="1800">
                <a:latin typeface="Courier"/>
              </a:rPr>
              <a:t>a</a:t>
            </a:r>
          </a:p>
          <a:p>
            <a:pPr lvl="0" marL="1270000" indent="0">
              <a:buNone/>
            </a:pPr>
            <a:r>
              <a:rPr sz="1800">
                <a:latin typeface="Courier"/>
              </a:rPr>
              <a:t>## [1] 6</a:t>
            </a:r>
          </a:p>
        </p:txBody>
      </p:sp>
    </p:spTree>
  </p:cSld>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By default, the width of the errorbars are the width of the bars. We can change this using the </a:t>
            </a:r>
            <a:r>
              <a:rPr sz="1800">
                <a:latin typeface="Courier"/>
              </a:rPr>
              <a:t>width</a:t>
            </a:r>
            <a:r>
              <a:rPr/>
              <a:t> option in </a:t>
            </a:r>
            <a:r>
              <a:rPr sz="1800">
                <a:latin typeface="Courier"/>
              </a:rPr>
              <a:t>stat_summary</a:t>
            </a:r>
            <a:r>
              <a:rPr/>
              <a:t>, but this also changes the errorbars’ horizontal offset</a:t>
            </a:r>
          </a:p>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stat_summary</a:t>
            </a:r>
            <a:r>
              <a:rPr sz="1800">
                <a:latin typeface="Courier"/>
              </a:rPr>
              <a:t>(</a:t>
            </a:r>
            <a:r>
              <a:rPr sz="1800">
                <a:solidFill>
                  <a:srgbClr val="902000"/>
                </a:solidFill>
                <a:latin typeface="Courier"/>
              </a:rPr>
              <a:t>fun.data =</a:t>
            </a:r>
            <a:r>
              <a:rPr sz="1800">
                <a:latin typeface="Courier"/>
              </a:rPr>
              <a:t> mean_se, </a:t>
            </a:r>
            <a:r>
              <a:rPr sz="1800">
                <a:solidFill>
                  <a:srgbClr val="902000"/>
                </a:solidFill>
                <a:latin typeface="Courier"/>
              </a:rPr>
              <a:t>geom =</a:t>
            </a:r>
            <a:r>
              <a:rPr sz="1800">
                <a:latin typeface="Courier"/>
              </a:rPr>
              <a:t> </a:t>
            </a:r>
            <a:r>
              <a:rPr sz="1800">
                <a:solidFill>
                  <a:srgbClr val="4070A0"/>
                </a:solidFill>
                <a:latin typeface="Courier"/>
              </a:rPr>
              <a:t>"errorbar"</a:t>
            </a:r>
            <a:r>
              <a:rPr sz="1800">
                <a:latin typeface="Courier"/>
              </a:rPr>
              <a:t>, </a:t>
            </a:r>
            <a:br/>
            <a:r>
              <a:rPr sz="1800">
                <a:latin typeface="Courier"/>
              </a:rPr>
              <a:t>                   </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 </a:t>
            </a:r>
            <a:r>
              <a:rPr sz="1800">
                <a:solidFill>
                  <a:srgbClr val="902000"/>
                </a:solidFill>
                <a:latin typeface="Courier"/>
              </a:rPr>
              <a:t>width =</a:t>
            </a:r>
            <a:r>
              <a:rPr sz="1800">
                <a:latin typeface="Courier"/>
              </a:rPr>
              <a:t> </a:t>
            </a:r>
            <a:r>
              <a:rPr sz="1800">
                <a:solidFill>
                  <a:srgbClr val="40A070"/>
                </a:solidFill>
                <a:latin typeface="Courier"/>
              </a:rPr>
              <a:t>0.2</a:t>
            </a:r>
            <a:r>
              <a:rPr sz="1800">
                <a:latin typeface="Courier"/>
              </a:rPr>
              <a:t>)</a:t>
            </a:r>
          </a:p>
        </p:txBody>
      </p:sp>
    </p:spTree>
  </p:cSld>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errorbar%202-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To fix this, we will manually set the </a:t>
            </a:r>
            <a:r>
              <a:rPr sz="1800">
                <a:latin typeface="Courier"/>
              </a:rPr>
              <a:t>position_dodge</a:t>
            </a:r>
            <a:r>
              <a:rPr/>
              <a:t> argument to be 0.9, the default offset. For more complex graphs, you may need to play around with this number to place errorbars exacly where you want them</a:t>
            </a:r>
          </a:p>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stat_summary</a:t>
            </a:r>
            <a:r>
              <a:rPr sz="1800">
                <a:latin typeface="Courier"/>
              </a:rPr>
              <a:t>(</a:t>
            </a:r>
            <a:r>
              <a:rPr sz="1800">
                <a:solidFill>
                  <a:srgbClr val="902000"/>
                </a:solidFill>
                <a:latin typeface="Courier"/>
              </a:rPr>
              <a:t>fun.data =</a:t>
            </a:r>
            <a:r>
              <a:rPr sz="1800">
                <a:latin typeface="Courier"/>
              </a:rPr>
              <a:t> mean_se, </a:t>
            </a:r>
            <a:r>
              <a:rPr sz="1800">
                <a:solidFill>
                  <a:srgbClr val="902000"/>
                </a:solidFill>
                <a:latin typeface="Courier"/>
              </a:rPr>
              <a:t>geom =</a:t>
            </a:r>
            <a:r>
              <a:rPr sz="1800">
                <a:latin typeface="Courier"/>
              </a:rPr>
              <a:t> </a:t>
            </a:r>
            <a:r>
              <a:rPr sz="1800">
                <a:solidFill>
                  <a:srgbClr val="4070A0"/>
                </a:solidFill>
                <a:latin typeface="Courier"/>
              </a:rPr>
              <a:t>"errorbar"</a:t>
            </a:r>
            <a:r>
              <a:rPr sz="1800">
                <a:latin typeface="Courier"/>
              </a:rPr>
              <a:t>, </a:t>
            </a:r>
            <a:br/>
            <a:r>
              <a:rPr sz="1800">
                <a:latin typeface="Courier"/>
              </a:rPr>
              <a:t>                   </a:t>
            </a:r>
            <a:r>
              <a:rPr sz="1800">
                <a:solidFill>
                  <a:srgbClr val="902000"/>
                </a:solidFill>
                <a:latin typeface="Courier"/>
              </a:rPr>
              <a:t>position =</a:t>
            </a:r>
            <a:r>
              <a:rPr sz="1800">
                <a:latin typeface="Courier"/>
              </a:rPr>
              <a:t> </a:t>
            </a:r>
            <a:r>
              <a:rPr sz="1800" b="1">
                <a:solidFill>
                  <a:srgbClr val="007020"/>
                </a:solidFill>
                <a:latin typeface="Courier"/>
              </a:rPr>
              <a:t>position_dodge</a:t>
            </a:r>
            <a:r>
              <a:rPr sz="1800">
                <a:latin typeface="Courier"/>
              </a:rPr>
              <a:t>(</a:t>
            </a:r>
            <a:r>
              <a:rPr sz="1800">
                <a:solidFill>
                  <a:srgbClr val="40A070"/>
                </a:solidFill>
                <a:latin typeface="Courier"/>
              </a:rPr>
              <a:t>0.9</a:t>
            </a:r>
            <a:r>
              <a:rPr sz="1800">
                <a:latin typeface="Courier"/>
              </a:rPr>
              <a:t>), </a:t>
            </a:r>
            <a:r>
              <a:rPr sz="1800">
                <a:solidFill>
                  <a:srgbClr val="902000"/>
                </a:solidFill>
                <a:latin typeface="Courier"/>
              </a:rPr>
              <a:t>width =</a:t>
            </a:r>
            <a:r>
              <a:rPr sz="1800">
                <a:latin typeface="Courier"/>
              </a:rPr>
              <a:t> </a:t>
            </a:r>
            <a:r>
              <a:rPr sz="1800">
                <a:solidFill>
                  <a:srgbClr val="40A070"/>
                </a:solidFill>
                <a:latin typeface="Courier"/>
              </a:rPr>
              <a:t>0.2</a:t>
            </a:r>
            <a:r>
              <a:rPr sz="1800">
                <a:latin typeface="Courier"/>
              </a:rPr>
              <a:t>)</a:t>
            </a:r>
          </a:p>
        </p:txBody>
      </p:sp>
    </p:spTree>
  </p:cSld>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errorbar%203-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Themes,</a:t>
            </a:r>
            <a:r>
              <a:rPr/>
              <a:t> </a:t>
            </a:r>
            <a:r>
              <a:rPr/>
              <a:t>axes,</a:t>
            </a:r>
            <a:r>
              <a:rPr/>
              <a:t> </a:t>
            </a:r>
            <a:r>
              <a:rPr/>
              <a:t>and</a:t>
            </a:r>
            <a:r>
              <a:rPr/>
              <a:t> </a:t>
            </a:r>
            <a:r>
              <a:rPr/>
              <a:t>titles</a:t>
            </a:r>
          </a:p>
        </p:txBody>
      </p:sp>
      <p:sp>
        <p:nvSpPr>
          <p:cNvPr id="3" name="Content Placeholder 2"/>
          <p:cNvSpPr>
            <a:spLocks noGrp="1"/>
          </p:cNvSpPr>
          <p:nvPr>
            <p:ph idx="1"/>
          </p:nvPr>
        </p:nvSpPr>
        <p:spPr/>
        <p:txBody>
          <a:bodyPr/>
          <a:lstStyle/>
          <a:p>
            <a:pPr lvl="0" marL="0" indent="0">
              <a:buNone/>
            </a:pPr>
            <a:r>
              <a:rPr sz="1800">
                <a:latin typeface="Courier"/>
              </a:rPr>
              <a:t>ggplot</a:t>
            </a:r>
            <a:r>
              <a:rPr/>
              <a:t> claims to be able to make publication quality plots out of the box, however the defaults may not be suitable. The Theme of a graph refers to general aesthetics of the graph itself such as the font type and size, the background color, the presence of gridlines, etc. Titles are not added by default but can be with a simple command, and axis labels are named as the variable they represent by default but can also be changed.</a:t>
            </a:r>
          </a:p>
        </p:txBody>
      </p:sp>
    </p:spTree>
  </p:cSld>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spcBef>
                <a:spcPts val="3000"/>
              </a:spcBef>
              <a:buNone/>
            </a:pPr>
            <a:r>
              <a:rPr b="1"/>
              <a:t>Themes</a:t>
            </a:r>
          </a:p>
          <a:p>
            <a:pPr lvl="0" marL="0" indent="0">
              <a:buNone/>
            </a:pPr>
            <a:r>
              <a:rPr/>
              <a:t>Any thematic element of the graph can changed using the </a:t>
            </a:r>
            <a:r>
              <a:rPr sz="1800">
                <a:latin typeface="Courier"/>
              </a:rPr>
              <a:t>theme</a:t>
            </a:r>
            <a:r>
              <a:rPr/>
              <a:t> command. A mojority of the little things you want to change about the graph, you will need to google, but for example, if we wanted to change the font size on the axes, we could use a command like this:</a:t>
            </a:r>
          </a:p>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theme</a:t>
            </a:r>
            <a:r>
              <a:rPr sz="1800">
                <a:latin typeface="Courier"/>
              </a:rPr>
              <a:t>(</a:t>
            </a:r>
            <a:r>
              <a:rPr sz="1800">
                <a:solidFill>
                  <a:srgbClr val="902000"/>
                </a:solidFill>
                <a:latin typeface="Courier"/>
              </a:rPr>
              <a:t>text =</a:t>
            </a:r>
            <a:r>
              <a:rPr sz="1800">
                <a:latin typeface="Courier"/>
              </a:rPr>
              <a:t> </a:t>
            </a:r>
            <a:r>
              <a:rPr sz="1800" b="1">
                <a:solidFill>
                  <a:srgbClr val="007020"/>
                </a:solidFill>
                <a:latin typeface="Courier"/>
              </a:rPr>
              <a:t>element_text</a:t>
            </a:r>
            <a:r>
              <a:rPr sz="1800">
                <a:latin typeface="Courier"/>
              </a:rPr>
              <a:t>(</a:t>
            </a:r>
            <a:r>
              <a:rPr sz="1800">
                <a:solidFill>
                  <a:srgbClr val="902000"/>
                </a:solidFill>
                <a:latin typeface="Courier"/>
              </a:rPr>
              <a:t>size =</a:t>
            </a:r>
            <a:r>
              <a:rPr sz="1800">
                <a:latin typeface="Courier"/>
              </a:rPr>
              <a:t> </a:t>
            </a:r>
            <a:r>
              <a:rPr sz="1800">
                <a:solidFill>
                  <a:srgbClr val="40A070"/>
                </a:solidFill>
                <a:latin typeface="Courier"/>
              </a:rPr>
              <a:t>30</a:t>
            </a:r>
            <a:r>
              <a:rPr sz="1800">
                <a:latin typeface="Courier"/>
              </a:rPr>
              <a:t>))</a:t>
            </a:r>
          </a:p>
        </p:txBody>
      </p:sp>
    </p:spTree>
  </p:cSld>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Change%20axis%20text%20size-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There are a ton of different options to change that cannot be summarized well here, but google is your best friend.</a:t>
            </a:r>
          </a:p>
          <a:p>
            <a:pPr lvl="0" marL="0" indent="0">
              <a:buNone/>
            </a:pPr>
            <a:r>
              <a:rPr/>
              <a:t>There are some stock themes included in ggplot that can be used as one-liners to change many things about a plot at once. These themes are listed and can be seen at this link: </a:t>
            </a:r>
            <a:r>
              <a:rPr>
                <a:hlinkClick r:id="rId2"/>
              </a:rPr>
              <a:t>ggplot themes</a:t>
            </a:r>
          </a:p>
        </p:txBody>
      </p:sp>
    </p:spTree>
  </p:cSld>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spcBef>
                <a:spcPts val="3000"/>
              </a:spcBef>
              <a:buNone/>
            </a:pPr>
            <a:r>
              <a:rPr b="1"/>
              <a:t>Titles and Axis Labels</a:t>
            </a:r>
          </a:p>
          <a:p>
            <a:pPr lvl="0" marL="0" indent="0">
              <a:buNone/>
            </a:pPr>
            <a:r>
              <a:rPr/>
              <a:t>Titles and axis labels can be added easily using the </a:t>
            </a:r>
            <a:r>
              <a:rPr sz="1800">
                <a:latin typeface="Courier"/>
              </a:rPr>
              <a:t>xlab</a:t>
            </a:r>
            <a:r>
              <a:rPr/>
              <a:t>, </a:t>
            </a:r>
            <a:r>
              <a:rPr sz="1800">
                <a:latin typeface="Courier"/>
              </a:rPr>
              <a:t>ylab</a:t>
            </a:r>
            <a:r>
              <a:rPr/>
              <a:t>, and </a:t>
            </a:r>
            <a:r>
              <a:rPr sz="1800">
                <a:latin typeface="Courier"/>
              </a:rPr>
              <a:t>ggtitle</a:t>
            </a:r>
            <a:r>
              <a:rPr/>
              <a:t> commands. These have the basic form:</a:t>
            </a:r>
          </a:p>
          <a:p>
            <a:pPr lvl="0" marL="1270000" indent="0">
              <a:buNone/>
            </a:pPr>
            <a:r>
              <a:rPr sz="1800">
                <a:latin typeface="Courier"/>
              </a:rPr>
              <a:t>bar </a:t>
            </a:r>
            <a:r>
              <a:rPr sz="1800">
                <a:solidFill>
                  <a:srgbClr val="666666"/>
                </a:solidFill>
                <a:latin typeface="Courier"/>
              </a:rPr>
              <a:t>+</a:t>
            </a:r>
            <a:r>
              <a:rPr sz="1800">
                <a:solidFill>
                  <a:srgbClr val="4070A0"/>
                </a:solidFill>
                <a:latin typeface="Courier"/>
              </a:rPr>
              <a:t> </a:t>
            </a:r>
            <a:r>
              <a:rPr sz="1800" b="1">
                <a:solidFill>
                  <a:srgbClr val="007020"/>
                </a:solidFill>
                <a:latin typeface="Courier"/>
              </a:rPr>
              <a:t>ggtitle</a:t>
            </a:r>
            <a:r>
              <a:rPr sz="1800">
                <a:latin typeface="Courier"/>
              </a:rPr>
              <a:t>(</a:t>
            </a:r>
            <a:r>
              <a:rPr sz="1800">
                <a:solidFill>
                  <a:srgbClr val="4070A0"/>
                </a:solidFill>
                <a:latin typeface="Courier"/>
              </a:rPr>
              <a:t>"This is a title for a plot"</a:t>
            </a:r>
            <a:r>
              <a:rPr sz="1800">
                <a:latin typeface="Courier"/>
              </a:rPr>
              <a:t>)</a:t>
            </a:r>
          </a:p>
        </p:txBody>
      </p:sp>
    </p:spTree>
  </p:cSld>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ntroduction-to-R_files/figure-pptx/Add%20title%20show-1.png" id="0" name="Picture 1"/>
          <p:cNvPicPr>
            <a:picLocks noGrp="1" noChangeAspect="1"/>
          </p:cNvPicPr>
          <p:nvPr/>
        </p:nvPicPr>
        <p:blipFill>
          <a:blip r:embed="rId2"/>
          <a:stretch>
            <a:fillRect/>
          </a:stretch>
        </p:blipFill>
        <p:spPr bwMode="auto">
          <a:xfrm>
            <a:off x="1752600" y="1600200"/>
            <a:ext cx="5651500" cy="4521200"/>
          </a:xfrm>
          <a:prstGeom prst="rect">
            <a:avLst/>
          </a:prstGeom>
          <a:noFill/>
          <a:ln w="9525">
            <a:noFill/>
            <a:headEnd/>
            <a:tailEnd/>
          </a:ln>
        </p:spPr>
      </p:pic>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a:t>
            </a:r>
            <a:r>
              <a:rPr/>
              <a:t> </a:t>
            </a:r>
            <a:r>
              <a:rPr/>
              <a:t>Note</a:t>
            </a:r>
            <a:r>
              <a:rPr/>
              <a:t> </a:t>
            </a:r>
            <a:r>
              <a:rPr/>
              <a:t>on</a:t>
            </a:r>
            <a:r>
              <a:rPr/>
              <a:t> </a:t>
            </a:r>
            <a:r>
              <a:rPr/>
              <a:t>the</a:t>
            </a:r>
            <a:r>
              <a:rPr/>
              <a:t> </a:t>
            </a:r>
            <a:r>
              <a:rPr/>
              <a:t>Assignment</a:t>
            </a:r>
            <a:r>
              <a:rPr/>
              <a:t> </a:t>
            </a:r>
            <a:r>
              <a:rPr/>
              <a:t>Operator</a:t>
            </a:r>
          </a:p>
        </p:txBody>
      </p:sp>
      <p:sp>
        <p:nvSpPr>
          <p:cNvPr id="3" name="Content Placeholder 2"/>
          <p:cNvSpPr>
            <a:spLocks noGrp="1"/>
          </p:cNvSpPr>
          <p:nvPr>
            <p:ph idx="1"/>
          </p:nvPr>
        </p:nvSpPr>
        <p:spPr/>
        <p:txBody>
          <a:bodyPr/>
          <a:lstStyle/>
          <a:p>
            <a:pPr lvl="0" marL="0" indent="0">
              <a:buNone/>
            </a:pPr>
            <a:r>
              <a:rPr/>
              <a:t>Why </a:t>
            </a:r>
            <a:r>
              <a:rPr sz="1800">
                <a:latin typeface="Courier"/>
              </a:rPr>
              <a:t>&lt;-</a:t>
            </a:r>
            <a:r>
              <a:rPr/>
              <a:t> and not </a:t>
            </a:r>
            <a:r>
              <a:rPr sz="1800">
                <a:latin typeface="Courier"/>
              </a:rPr>
              <a:t>=</a:t>
            </a:r>
            <a:r>
              <a:rPr/>
              <a:t>?</a:t>
            </a:r>
          </a:p>
          <a:p>
            <a:pPr lvl="1"/>
            <a:r>
              <a:rPr sz="1800">
                <a:latin typeface="Courier"/>
              </a:rPr>
              <a:t>=</a:t>
            </a:r>
            <a:r>
              <a:rPr/>
              <a:t> works as well! Try it!</a:t>
            </a:r>
          </a:p>
          <a:p>
            <a:pPr lvl="1"/>
            <a:r>
              <a:rPr/>
              <a:t>Using </a:t>
            </a:r>
            <a:r>
              <a:rPr sz="1800">
                <a:latin typeface="Courier"/>
              </a:rPr>
              <a:t>=</a:t>
            </a:r>
            <a:r>
              <a:rPr/>
              <a:t> instead of </a:t>
            </a:r>
            <a:r>
              <a:rPr sz="1800">
                <a:latin typeface="Courier"/>
              </a:rPr>
              <a:t>&lt;-</a:t>
            </a:r>
            <a:r>
              <a:rPr/>
              <a:t> can screw you up when passing variables into functions.</a:t>
            </a:r>
          </a:p>
          <a:p>
            <a:pPr lvl="1"/>
            <a:r>
              <a:rPr/>
              <a:t>Just stick with </a:t>
            </a:r>
            <a:r>
              <a:rPr sz="1800">
                <a:latin typeface="Courier"/>
              </a:rPr>
              <a:t>&lt;-</a:t>
            </a:r>
            <a:r>
              <a:rPr/>
              <a:t> and it will save you headache</a:t>
            </a:r>
          </a:p>
        </p:txBody>
      </p:sp>
    </p:spTree>
  </p:cSld>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p>
          <a:p>
            <a:pPr lvl="0" marL="0" indent="0">
              <a:buNone/>
            </a:pPr>
            <a:r>
              <a:rPr/>
              <a:t>Obviously, you will need to center the text and change the font size for it using the </a:t>
            </a:r>
            <a:r>
              <a:rPr sz="1800">
                <a:latin typeface="Courier"/>
              </a:rPr>
              <a:t>theme</a:t>
            </a:r>
            <a:r>
              <a:rPr/>
              <a:t> command, but that is the general way of adding titles and axis labels to the plot.</a:t>
            </a:r>
          </a:p>
        </p:txBody>
      </p:sp>
    </p:spTree>
  </p:cSld>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Helpful</a:t>
            </a:r>
            <a:r>
              <a:rPr/>
              <a:t> </a:t>
            </a:r>
            <a:r>
              <a:rPr/>
              <a:t>Outside</a:t>
            </a:r>
            <a:r>
              <a:rPr/>
              <a:t> </a:t>
            </a:r>
            <a:r>
              <a:rPr/>
              <a:t>Resources</a:t>
            </a:r>
          </a:p>
        </p:txBody>
      </p:sp>
      <p:sp>
        <p:nvSpPr>
          <p:cNvPr id="3" name="Content Placeholder 2"/>
          <p:cNvSpPr>
            <a:spLocks noGrp="1"/>
          </p:cNvSpPr>
          <p:nvPr>
            <p:ph idx="1"/>
          </p:nvPr>
        </p:nvSpPr>
        <p:spPr/>
        <p:txBody>
          <a:bodyPr/>
          <a:lstStyle/>
          <a:p>
            <a:pPr lvl="1">
              <a:buAutoNum type="arabicPeriod"/>
            </a:pPr>
            <a:r>
              <a:rPr>
                <a:hlinkClick r:id="rId2"/>
              </a:rPr>
              <a:t>ggplot2: Elegant Graphics for Data Analysis</a:t>
            </a:r>
          </a:p>
          <a:p>
            <a:pPr lvl="1">
              <a:buAutoNum type="arabicPeriod"/>
            </a:pPr>
            <a:r>
              <a:rPr>
                <a:hlinkClick r:id="rId3"/>
              </a:rPr>
              <a:t>R for Data Science</a:t>
            </a:r>
          </a:p>
          <a:p>
            <a:pPr lvl="1">
              <a:buAutoNum type="arabicPeriod"/>
            </a:pPr>
            <a:r>
              <a:rPr>
                <a:hlinkClick r:id="rId4"/>
              </a:rPr>
              <a:t>Learning Statistics with R</a:t>
            </a:r>
          </a:p>
          <a:p>
            <a:pPr lvl="1">
              <a:buAutoNum type="arabicPeriod"/>
            </a:pPr>
            <a:r>
              <a:rPr>
                <a:hlinkClick r:id="rId5"/>
              </a:rPr>
              <a:t>R Cheatsheets</a:t>
            </a:r>
          </a:p>
        </p:txBody>
      </p:sp>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Rules</a:t>
            </a:r>
            <a:r>
              <a:rPr/>
              <a:t> </a:t>
            </a:r>
            <a:r>
              <a:rPr/>
              <a:t>for</a:t>
            </a:r>
            <a:r>
              <a:rPr/>
              <a:t> </a:t>
            </a:r>
            <a:r>
              <a:rPr/>
              <a:t>Naming</a:t>
            </a:r>
            <a:r>
              <a:rPr/>
              <a:t> </a:t>
            </a:r>
            <a:r>
              <a:rPr/>
              <a:t>Variables</a:t>
            </a:r>
          </a:p>
        </p:txBody>
      </p:sp>
      <p:sp>
        <p:nvSpPr>
          <p:cNvPr id="3" name="Content Placeholder 2"/>
          <p:cNvSpPr>
            <a:spLocks noGrp="1"/>
          </p:cNvSpPr>
          <p:nvPr>
            <p:ph idx="1"/>
          </p:nvPr>
        </p:nvSpPr>
        <p:spPr/>
        <p:txBody>
          <a:bodyPr/>
          <a:lstStyle/>
          <a:p>
            <a:pPr lvl="1"/>
            <a:r>
              <a:rPr/>
              <a:t>Can include any alphanumeric character, a period </a:t>
            </a:r>
            <a:r>
              <a:rPr sz="1800">
                <a:latin typeface="Courier"/>
              </a:rPr>
              <a:t>.</a:t>
            </a:r>
            <a:r>
              <a:rPr/>
              <a:t>, or an underscore </a:t>
            </a:r>
            <a:r>
              <a:rPr sz="1800">
                <a:latin typeface="Courier"/>
              </a:rPr>
              <a:t>_</a:t>
            </a:r>
          </a:p>
          <a:p>
            <a:pPr lvl="1"/>
            <a:r>
              <a:rPr/>
              <a:t>Variables are case sensitive. </a:t>
            </a:r>
            <a:r>
              <a:rPr sz="1800">
                <a:latin typeface="Courier"/>
              </a:rPr>
              <a:t>num</a:t>
            </a:r>
            <a:r>
              <a:rPr/>
              <a:t> is different from </a:t>
            </a:r>
            <a:r>
              <a:rPr sz="1800">
                <a:latin typeface="Courier"/>
              </a:rPr>
              <a:t>Num</a:t>
            </a:r>
            <a:r>
              <a:rPr/>
              <a:t> is different from </a:t>
            </a:r>
            <a:r>
              <a:rPr sz="1800">
                <a:latin typeface="Courier"/>
              </a:rPr>
              <a:t>NUM</a:t>
            </a:r>
          </a:p>
          <a:p>
            <a:pPr lvl="1"/>
            <a:r>
              <a:rPr/>
              <a:t>Variable names cannot include spaces.</a:t>
            </a:r>
          </a:p>
          <a:p>
            <a:pPr lvl="1"/>
            <a:r>
              <a:rPr/>
              <a:t>Variable names must start with a letter or a </a:t>
            </a:r>
            <a:r>
              <a:rPr sz="1800">
                <a:latin typeface="Courier"/>
              </a:rPr>
              <a:t>.</a:t>
            </a:r>
            <a:r>
              <a:rPr/>
              <a:t>. Generally starting with a </a:t>
            </a:r>
            <a:r>
              <a:rPr sz="1800">
                <a:latin typeface="Courier"/>
              </a:rPr>
              <a:t>.</a:t>
            </a:r>
            <a:r>
              <a:rPr/>
              <a:t> is reserved for special cases though</a:t>
            </a:r>
          </a:p>
          <a:p>
            <a:pPr lvl="1"/>
            <a:r>
              <a:rPr/>
              <a:t>Variable names cannot be on of the reserved keywords such as </a:t>
            </a:r>
            <a:r>
              <a:rPr sz="1800">
                <a:latin typeface="Courier"/>
              </a:rPr>
              <a:t>TRUE</a:t>
            </a:r>
            <a:r>
              <a:rPr/>
              <a:t>, </a:t>
            </a:r>
            <a:r>
              <a:rPr sz="1800">
                <a:latin typeface="Courier"/>
              </a:rPr>
              <a:t>if</a:t>
            </a:r>
            <a:r>
              <a:rPr/>
              <a:t>, </a:t>
            </a:r>
            <a:r>
              <a:rPr sz="1800">
                <a:latin typeface="Courier"/>
              </a:rPr>
              <a:t>then</a:t>
            </a:r>
            <a:r>
              <a:rPr/>
              <a:t>, </a:t>
            </a:r>
            <a:r>
              <a:rPr sz="1800">
                <a:latin typeface="Courier"/>
              </a:rPr>
              <a:t>NaN</a:t>
            </a:r>
            <a:r>
              <a:rPr/>
              <a:t>, </a:t>
            </a:r>
            <a:r>
              <a:rPr sz="1800">
                <a:latin typeface="Courier"/>
              </a:rPr>
              <a:t>while</a:t>
            </a:r>
            <a:r>
              <a:rPr/>
              <a:t>, and more. If you try to assign to a keyword, R will complain so you’ll know pretty quickly</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What</a:t>
            </a:r>
            <a:r>
              <a:rPr/>
              <a:t> </a:t>
            </a:r>
            <a:r>
              <a:rPr/>
              <a:t>Is</a:t>
            </a:r>
            <a:r>
              <a:rPr/>
              <a:t> </a:t>
            </a:r>
            <a:r>
              <a:rPr/>
              <a:t>R</a:t>
            </a:r>
          </a:p>
        </p:txBody>
      </p:sp>
      <p:sp>
        <p:nvSpPr>
          <p:cNvPr id="3" name="Content Placeholder 2"/>
          <p:cNvSpPr>
            <a:spLocks noGrp="1"/>
          </p:cNvSpPr>
          <p:nvPr>
            <p:ph idx="1"/>
          </p:nvPr>
        </p:nvSpPr>
        <p:spPr/>
        <p:txBody>
          <a:bodyPr/>
          <a:lstStyle/>
          <a:p>
            <a:pPr lvl="1"/>
            <a:r>
              <a:rPr/>
              <a:t>R is a widely used language for statistical computing and graphics.</a:t>
            </a:r>
          </a:p>
          <a:p>
            <a:pPr lvl="1"/>
            <a:r>
              <a:rPr/>
              <a:t>Completely open source and available for free on multiple platforms</a:t>
            </a:r>
          </a:p>
          <a:p>
            <a:pPr lvl="1"/>
            <a:r>
              <a:rPr/>
              <a:t>Provides a wide variety of statistical (linear and nonlinear modelling, classical statistical tests, time-series analysis, classification, clustering, etc.) and graphical techniques</a:t>
            </a:r>
          </a:p>
          <a:p>
            <a:pPr lvl="1"/>
            <a:r>
              <a:rPr/>
              <a:t>R in an interpreted language meaning it runs commands directly without needing to be compiled</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Tips</a:t>
            </a:r>
            <a:r>
              <a:rPr/>
              <a:t> </a:t>
            </a:r>
            <a:r>
              <a:rPr/>
              <a:t>for</a:t>
            </a:r>
            <a:r>
              <a:rPr/>
              <a:t> </a:t>
            </a:r>
            <a:r>
              <a:rPr/>
              <a:t>Naming</a:t>
            </a:r>
            <a:r>
              <a:rPr/>
              <a:t> </a:t>
            </a:r>
            <a:r>
              <a:rPr/>
              <a:t>Variables</a:t>
            </a:r>
          </a:p>
        </p:txBody>
      </p:sp>
      <p:sp>
        <p:nvSpPr>
          <p:cNvPr id="3" name="Content Placeholder 2"/>
          <p:cNvSpPr>
            <a:spLocks noGrp="1"/>
          </p:cNvSpPr>
          <p:nvPr>
            <p:ph idx="1"/>
          </p:nvPr>
        </p:nvSpPr>
        <p:spPr/>
        <p:txBody>
          <a:bodyPr/>
          <a:lstStyle/>
          <a:p>
            <a:pPr lvl="1"/>
            <a:r>
              <a:rPr/>
              <a:t>Names should be informative to what the variable is. Do not use </a:t>
            </a:r>
            <a:r>
              <a:rPr sz="1800">
                <a:latin typeface="Courier"/>
              </a:rPr>
              <a:t>a</a:t>
            </a:r>
            <a:r>
              <a:rPr/>
              <a:t>, </a:t>
            </a:r>
            <a:r>
              <a:rPr sz="1800">
                <a:latin typeface="Courier"/>
              </a:rPr>
              <a:t>b</a:t>
            </a:r>
            <a:r>
              <a:rPr/>
              <a:t>, </a:t>
            </a:r>
            <a:r>
              <a:rPr sz="1800">
                <a:latin typeface="Courier"/>
              </a:rPr>
              <a:t>a1</a:t>
            </a:r>
            <a:r>
              <a:rPr/>
              <a:t>, </a:t>
            </a:r>
            <a:r>
              <a:rPr sz="1800">
                <a:latin typeface="Courier"/>
              </a:rPr>
              <a:t>var1</a:t>
            </a:r>
            <a:r>
              <a:rPr/>
              <a:t> etc.</a:t>
            </a:r>
          </a:p>
          <a:p>
            <a:pPr lvl="1"/>
            <a:r>
              <a:rPr/>
              <a:t>Be succinct. You can use abbreviations if they are somewhat memorable or you add comments about what they stand for in the code.</a:t>
            </a:r>
          </a:p>
          <a:p>
            <a:pPr lvl="1"/>
            <a:r>
              <a:rPr/>
              <a:t>Multiword variables are named using different conventions based on the person.</a:t>
            </a:r>
          </a:p>
          <a:p>
            <a:pPr lvl="2"/>
            <a:r>
              <a:rPr sz="1800">
                <a:latin typeface="Courier"/>
              </a:rPr>
              <a:t>_</a:t>
            </a:r>
            <a:r>
              <a:rPr/>
              <a:t> : </a:t>
            </a:r>
            <a:r>
              <a:rPr sz="1800">
                <a:latin typeface="Courier"/>
              </a:rPr>
              <a:t>example_underscore</a:t>
            </a:r>
          </a:p>
          <a:p>
            <a:pPr lvl="2"/>
            <a:r>
              <a:rPr sz="1800">
                <a:latin typeface="Courier"/>
              </a:rPr>
              <a:t>.</a:t>
            </a:r>
            <a:r>
              <a:rPr/>
              <a:t> : </a:t>
            </a:r>
            <a:r>
              <a:rPr sz="1800">
                <a:latin typeface="Courier"/>
              </a:rPr>
              <a:t>example.period</a:t>
            </a:r>
          </a:p>
          <a:p>
            <a:pPr lvl="2"/>
            <a:r>
              <a:rPr/>
              <a:t>Camel case: </a:t>
            </a:r>
            <a:r>
              <a:rPr sz="1800">
                <a:latin typeface="Courier"/>
              </a:rPr>
              <a:t>exampleCamelCase</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Functions</a:t>
            </a:r>
          </a:p>
        </p:txBody>
      </p:sp>
      <p:sp>
        <p:nvSpPr>
          <p:cNvPr id="3" name="Content Placeholder 2"/>
          <p:cNvSpPr>
            <a:spLocks noGrp="1"/>
          </p:cNvSpPr>
          <p:nvPr>
            <p:ph idx="1"/>
          </p:nvPr>
        </p:nvSpPr>
        <p:spPr/>
        <p:txBody>
          <a:bodyPr/>
          <a:lstStyle/>
          <a:p>
            <a:pPr lvl="0" marL="0" indent="0">
              <a:buNone/>
            </a:pPr>
            <a:r>
              <a:rPr/>
              <a:t>Functions are commands that will act on inputs to produce some output.</a:t>
            </a:r>
          </a:p>
          <a:p>
            <a:pPr lvl="0" marL="1270000" indent="0">
              <a:buNone/>
            </a:pPr>
            <a:r>
              <a:rPr sz="1800" b="1">
                <a:solidFill>
                  <a:srgbClr val="007020"/>
                </a:solidFill>
                <a:latin typeface="Courier"/>
              </a:rPr>
              <a:t>abs</a:t>
            </a:r>
            <a:r>
              <a:rPr sz="1800">
                <a:latin typeface="Courier"/>
              </a:rPr>
              <a:t>(</a:t>
            </a:r>
            <a:r>
              <a:rPr sz="1800">
                <a:solidFill>
                  <a:srgbClr val="666666"/>
                </a:solidFill>
                <a:latin typeface="Courier"/>
              </a:rPr>
              <a:t>-</a:t>
            </a:r>
            <a:r>
              <a:rPr sz="1800">
                <a:solidFill>
                  <a:srgbClr val="40A070"/>
                </a:solidFill>
                <a:latin typeface="Courier"/>
              </a:rPr>
              <a:t>21</a:t>
            </a:r>
            <a:r>
              <a:rPr sz="1800">
                <a:latin typeface="Courier"/>
              </a:rPr>
              <a:t>)</a:t>
            </a:r>
          </a:p>
          <a:p>
            <a:pPr lvl="0" marL="1270000" indent="0">
              <a:buNone/>
            </a:pPr>
            <a:r>
              <a:rPr sz="1800">
                <a:latin typeface="Courier"/>
              </a:rPr>
              <a:t>## [1] 21</a:t>
            </a:r>
          </a:p>
          <a:p>
            <a:pPr lvl="0" marL="1270000" indent="0">
              <a:buNone/>
            </a:pPr>
            <a:r>
              <a:rPr sz="1800" b="1">
                <a:solidFill>
                  <a:srgbClr val="007020"/>
                </a:solidFill>
                <a:latin typeface="Courier"/>
              </a:rPr>
              <a:t>abs</a:t>
            </a:r>
            <a:r>
              <a:rPr sz="1800">
                <a:latin typeface="Courier"/>
              </a:rPr>
              <a:t>(</a:t>
            </a:r>
            <a:r>
              <a:rPr sz="1800">
                <a:solidFill>
                  <a:srgbClr val="40A070"/>
                </a:solidFill>
                <a:latin typeface="Courier"/>
              </a:rPr>
              <a:t>21</a:t>
            </a:r>
            <a:r>
              <a:rPr sz="1800">
                <a:latin typeface="Courier"/>
              </a:rPr>
              <a:t>)</a:t>
            </a:r>
          </a:p>
          <a:p>
            <a:pPr lvl="0" marL="1270000" indent="0">
              <a:buNone/>
            </a:pPr>
            <a:r>
              <a:rPr sz="1800">
                <a:latin typeface="Courier"/>
              </a:rPr>
              <a:t>## [1] 21</a:t>
            </a:r>
          </a:p>
        </p:txBody>
      </p:sp>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lvl="0" marL="0" indent="0">
                  <a:buNone/>
                </a:pPr>
                <a:r>
                  <a:rPr/>
                  <a:t>The standard form of a function is: </a:t>
                </a:r>
                <a14:m>
                  <m:oMath xmlns:m="http://schemas.openxmlformats.org/officeDocument/2006/math">
                    <m:r>
                      <m:t>o</m:t>
                    </m:r>
                    <m:r>
                      <m:t>b</m:t>
                    </m:r>
                    <m:r>
                      <m:t>j</m:t>
                    </m:r>
                    <m:r>
                      <m:t>e</m:t>
                    </m:r>
                    <m:r>
                      <m:t>c</m:t>
                    </m:r>
                    <m:r>
                      <m:t>t</m:t>
                    </m:r>
                    <m:r>
                      <m:t>&lt;</m:t>
                    </m:r>
                    <m:r>
                      <m:t>−</m:t>
                    </m:r>
                    <m:r>
                      <m:t>f</m:t>
                    </m:r>
                    <m:r>
                      <m:t>u</m:t>
                    </m:r>
                    <m:r>
                      <m:t>n</m:t>
                    </m:r>
                    <m:r>
                      <m:t>c</m:t>
                    </m:r>
                    <m:r>
                      <m:t>t</m:t>
                    </m:r>
                    <m:r>
                      <m:t>i</m:t>
                    </m:r>
                    <m:r>
                      <m:t>o</m:t>
                    </m:r>
                    <m:r>
                      <m:t>n</m:t>
                    </m:r>
                    <m:r>
                      <m:t>(</m:t>
                    </m:r>
                    <m:r>
                      <m:t>i</m:t>
                    </m:r>
                    <m:r>
                      <m:t>n</m:t>
                    </m:r>
                    <m:r>
                      <m:t>p</m:t>
                    </m:r>
                    <m:r>
                      <m:t>u</m:t>
                    </m:r>
                    <m:r>
                      <m:t>t</m:t>
                    </m:r>
                    <m:r>
                      <m:t>1</m:t>
                    </m:r>
                    <m:r>
                      <m:t>,</m:t>
                    </m:r>
                    <m:r>
                      <m:t>i</m:t>
                    </m:r>
                    <m:r>
                      <m:t>n</m:t>
                    </m:r>
                    <m:r>
                      <m:t>p</m:t>
                    </m:r>
                    <m:r>
                      <m:t>u</m:t>
                    </m:r>
                    <m:r>
                      <m:t>t</m:t>
                    </m:r>
                    <m:r>
                      <m:t>2</m:t>
                    </m:r>
                    <m:r>
                      <m:t>,</m:t>
                    </m:r>
                    <m:r>
                      <m:t>.</m:t>
                    </m:r>
                    <m:r>
                      <m:t>.</m:t>
                    </m:r>
                    <m:r>
                      <m:t>.</m:t>
                    </m:r>
                    <m:r>
                      <m:t>)</m:t>
                    </m:r>
                  </m:oMath>
                </a14:m>
              </a:p>
              <a:p>
                <a:pPr lvl="0" marL="0" indent="0">
                  <a:buNone/>
                </a:pPr>
                <a:r>
                  <a:rPr/>
                  <a:t>Inputs are also known as arguments</a:t>
                </a:r>
              </a:p>
              <a:p>
                <a:pPr lvl="0" marL="0" indent="0">
                  <a:buNone/>
                </a:pPr>
                <a:r>
                  <a:rPr/>
                  <a:t>Do not try to memorize all the functions. Google is your best friend for remembering and finding functions.</a:t>
                </a:r>
              </a:p>
              <a:p>
                <a:pPr lvl="0" marL="0" indent="0">
                  <a:buNone/>
                </a:pPr>
                <a:r>
                  <a:rPr/>
                  <a:t>If you don’t remember the exact form of a function, use the help operator </a:t>
                </a:r>
                <a:r>
                  <a:rPr sz="1800">
                    <a:latin typeface="Courier"/>
                  </a:rPr>
                  <a:t>?</a:t>
                </a:r>
              </a:p>
              <a:p>
                <a:pPr lvl="0" marL="1270000" indent="0">
                  <a:buNone/>
                </a:pPr>
                <a:r>
                  <a:rPr sz="1800">
                    <a:latin typeface="Courier"/>
                  </a:rPr>
                  <a:t>?round</a:t>
                </a:r>
              </a:p>
            </p:txBody>
          </p:sp>
        </mc:Choice>
      </mc:AlternateContent>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Arguments can be specified one of two ways, by location or by name. Let’s use the </a:t>
            </a:r>
            <a:r>
              <a:rPr sz="1800">
                <a:latin typeface="Courier"/>
              </a:rPr>
              <a:t>round</a:t>
            </a:r>
            <a:r>
              <a:rPr/>
              <a:t> function as an example</a:t>
            </a:r>
          </a:p>
          <a:p>
            <a:pPr lvl="0" marL="1270000" indent="0">
              <a:buNone/>
            </a:pPr>
            <a:r>
              <a:rPr sz="1800" b="1">
                <a:solidFill>
                  <a:srgbClr val="007020"/>
                </a:solidFill>
                <a:latin typeface="Courier"/>
              </a:rPr>
              <a:t>round</a:t>
            </a:r>
            <a:r>
              <a:rPr sz="1800">
                <a:latin typeface="Courier"/>
              </a:rPr>
              <a:t>(</a:t>
            </a:r>
            <a:r>
              <a:rPr sz="1800">
                <a:solidFill>
                  <a:srgbClr val="40A070"/>
                </a:solidFill>
                <a:latin typeface="Courier"/>
              </a:rPr>
              <a:t>3.14159</a:t>
            </a:r>
            <a:r>
              <a:rPr sz="1800">
                <a:latin typeface="Courier"/>
              </a:rPr>
              <a:t>,</a:t>
            </a:r>
            <a:r>
              <a:rPr sz="1800">
                <a:solidFill>
                  <a:srgbClr val="40A070"/>
                </a:solidFill>
                <a:latin typeface="Courier"/>
              </a:rPr>
              <a:t>2</a:t>
            </a:r>
            <a:r>
              <a:rPr sz="1800">
                <a:latin typeface="Courier"/>
              </a:rPr>
              <a:t>)</a:t>
            </a:r>
          </a:p>
          <a:p>
            <a:pPr lvl="0" marL="1270000" indent="0">
              <a:buNone/>
            </a:pPr>
            <a:r>
              <a:rPr sz="1800">
                <a:latin typeface="Courier"/>
              </a:rPr>
              <a:t>## [1] 3.14</a:t>
            </a:r>
          </a:p>
          <a:p>
            <a:pPr lvl="0" marL="1270000" indent="0">
              <a:buNone/>
            </a:pPr>
            <a:r>
              <a:rPr sz="1800" b="1">
                <a:solidFill>
                  <a:srgbClr val="007020"/>
                </a:solidFill>
                <a:latin typeface="Courier"/>
              </a:rPr>
              <a:t>round</a:t>
            </a:r>
            <a:r>
              <a:rPr sz="1800">
                <a:latin typeface="Courier"/>
              </a:rPr>
              <a:t>(</a:t>
            </a:r>
            <a:r>
              <a:rPr sz="1800">
                <a:solidFill>
                  <a:srgbClr val="902000"/>
                </a:solidFill>
                <a:latin typeface="Courier"/>
              </a:rPr>
              <a:t>x =</a:t>
            </a:r>
            <a:r>
              <a:rPr sz="1800">
                <a:latin typeface="Courier"/>
              </a:rPr>
              <a:t> </a:t>
            </a:r>
            <a:r>
              <a:rPr sz="1800">
                <a:solidFill>
                  <a:srgbClr val="40A070"/>
                </a:solidFill>
                <a:latin typeface="Courier"/>
              </a:rPr>
              <a:t>3.14159</a:t>
            </a:r>
            <a:r>
              <a:rPr sz="1800">
                <a:latin typeface="Courier"/>
              </a:rPr>
              <a:t>, </a:t>
            </a:r>
            <a:r>
              <a:rPr sz="1800">
                <a:solidFill>
                  <a:srgbClr val="902000"/>
                </a:solidFill>
                <a:latin typeface="Courier"/>
              </a:rPr>
              <a:t>digits =</a:t>
            </a:r>
            <a:r>
              <a:rPr sz="1800">
                <a:latin typeface="Courier"/>
              </a:rPr>
              <a:t> </a:t>
            </a:r>
            <a:r>
              <a:rPr sz="1800">
                <a:solidFill>
                  <a:srgbClr val="40A070"/>
                </a:solidFill>
                <a:latin typeface="Courier"/>
              </a:rPr>
              <a:t>2</a:t>
            </a:r>
            <a:r>
              <a:rPr sz="1800">
                <a:latin typeface="Courier"/>
              </a:rPr>
              <a:t>)</a:t>
            </a:r>
          </a:p>
          <a:p>
            <a:pPr lvl="0" marL="1270000" indent="0">
              <a:buNone/>
            </a:pPr>
            <a:r>
              <a:rPr sz="1800">
                <a:latin typeface="Courier"/>
              </a:rPr>
              <a:t>## [1] 3.14</a:t>
            </a:r>
          </a:p>
          <a:p>
            <a:pPr lvl="0" marL="1270000" indent="0">
              <a:buNone/>
            </a:pPr>
            <a:r>
              <a:rPr sz="1800" b="1">
                <a:solidFill>
                  <a:srgbClr val="007020"/>
                </a:solidFill>
                <a:latin typeface="Courier"/>
              </a:rPr>
              <a:t>round</a:t>
            </a:r>
            <a:r>
              <a:rPr sz="1800">
                <a:latin typeface="Courier"/>
              </a:rPr>
              <a:t>(</a:t>
            </a:r>
            <a:r>
              <a:rPr sz="1800">
                <a:solidFill>
                  <a:srgbClr val="902000"/>
                </a:solidFill>
                <a:latin typeface="Courier"/>
              </a:rPr>
              <a:t>digits =</a:t>
            </a:r>
            <a:r>
              <a:rPr sz="1800">
                <a:latin typeface="Courier"/>
              </a:rPr>
              <a:t> </a:t>
            </a:r>
            <a:r>
              <a:rPr sz="1800">
                <a:solidFill>
                  <a:srgbClr val="40A070"/>
                </a:solidFill>
                <a:latin typeface="Courier"/>
              </a:rPr>
              <a:t>2</a:t>
            </a:r>
            <a:r>
              <a:rPr sz="1800">
                <a:latin typeface="Courier"/>
              </a:rPr>
              <a:t>, </a:t>
            </a:r>
            <a:r>
              <a:rPr sz="1800">
                <a:solidFill>
                  <a:srgbClr val="902000"/>
                </a:solidFill>
                <a:latin typeface="Courier"/>
              </a:rPr>
              <a:t>x =</a:t>
            </a:r>
            <a:r>
              <a:rPr sz="1800">
                <a:latin typeface="Courier"/>
              </a:rPr>
              <a:t> </a:t>
            </a:r>
            <a:r>
              <a:rPr sz="1800">
                <a:solidFill>
                  <a:srgbClr val="40A070"/>
                </a:solidFill>
                <a:latin typeface="Courier"/>
              </a:rPr>
              <a:t>3.14159</a:t>
            </a:r>
            <a:r>
              <a:rPr sz="1800">
                <a:latin typeface="Courier"/>
              </a:rPr>
              <a:t>)</a:t>
            </a:r>
          </a:p>
          <a:p>
            <a:pPr lvl="0" marL="1270000" indent="0">
              <a:buNone/>
            </a:pPr>
            <a:r>
              <a:rPr sz="1800">
                <a:latin typeface="Courier"/>
              </a:rPr>
              <a:t>## [1] 3.14</a:t>
            </a:r>
          </a:p>
          <a:p>
            <a:pPr lvl="0" marL="1270000" indent="0">
              <a:buNone/>
            </a:pPr>
            <a:r>
              <a:rPr sz="1800" b="1">
                <a:solidFill>
                  <a:srgbClr val="007020"/>
                </a:solidFill>
                <a:latin typeface="Courier"/>
              </a:rPr>
              <a:t>round</a:t>
            </a:r>
            <a:r>
              <a:rPr sz="1800">
                <a:latin typeface="Courier"/>
              </a:rPr>
              <a:t>(</a:t>
            </a:r>
            <a:r>
              <a:rPr sz="1800">
                <a:solidFill>
                  <a:srgbClr val="40A070"/>
                </a:solidFill>
                <a:latin typeface="Courier"/>
              </a:rPr>
              <a:t>2</a:t>
            </a:r>
            <a:r>
              <a:rPr sz="1800">
                <a:latin typeface="Courier"/>
              </a:rPr>
              <a:t>,</a:t>
            </a:r>
            <a:r>
              <a:rPr sz="1800">
                <a:solidFill>
                  <a:srgbClr val="40A070"/>
                </a:solidFill>
                <a:latin typeface="Courier"/>
              </a:rPr>
              <a:t>3.14159</a:t>
            </a:r>
            <a:r>
              <a:rPr sz="1800">
                <a:latin typeface="Courier"/>
              </a:rPr>
              <a:t>)</a:t>
            </a:r>
          </a:p>
          <a:p>
            <a:pPr lvl="0" marL="1270000" indent="0">
              <a:buNone/>
            </a:pPr>
            <a:r>
              <a:rPr sz="1800">
                <a:latin typeface="Courier"/>
              </a:rPr>
              <a:t>## [1] 2</a:t>
            </a:r>
          </a:p>
        </p:txBody>
      </p:sp>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One of the best things about RStudio is the tab-complete capability. When typing a function (or variable or sometimes file path) name, press tab to bring up a small window with a list of functions containing that string of letters. You can use the up/down arrows to traverse this list. Press tab again when highlighting the function you want to autocomplete it. Practicing this will save time in the long run.</a:t>
            </a:r>
          </a:p>
          <a:p>
            <a:pPr lvl="0" marL="0" indent="0">
              <a:buNone/>
            </a:pPr>
            <a:r>
              <a:rPr/>
              <a:t>As well as the tab-complete, you can also list out possible arguments for a command after you have finished typing it with parentheses by pressing Tab.</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Functions can be called inside other functions</a:t>
            </a:r>
          </a:p>
          <a:p>
            <a:pPr lvl="0" marL="1270000" indent="0">
              <a:buNone/>
            </a:pPr>
            <a:r>
              <a:rPr sz="1800" b="1">
                <a:solidFill>
                  <a:srgbClr val="007020"/>
                </a:solidFill>
                <a:latin typeface="Courier"/>
              </a:rPr>
              <a:t>sqrt</a:t>
            </a:r>
            <a:r>
              <a:rPr sz="1800">
                <a:latin typeface="Courier"/>
              </a:rPr>
              <a:t>(</a:t>
            </a:r>
            <a:r>
              <a:rPr sz="1800" b="1">
                <a:solidFill>
                  <a:srgbClr val="007020"/>
                </a:solidFill>
                <a:latin typeface="Courier"/>
              </a:rPr>
              <a:t>abs</a:t>
            </a:r>
            <a:r>
              <a:rPr sz="1800">
                <a:latin typeface="Courier"/>
              </a:rPr>
              <a:t>(</a:t>
            </a:r>
            <a:r>
              <a:rPr sz="1800">
                <a:solidFill>
                  <a:srgbClr val="666666"/>
                </a:solidFill>
                <a:latin typeface="Courier"/>
              </a:rPr>
              <a:t>-</a:t>
            </a:r>
            <a:r>
              <a:rPr sz="1800">
                <a:solidFill>
                  <a:srgbClr val="40A070"/>
                </a:solidFill>
                <a:latin typeface="Courier"/>
              </a:rPr>
              <a:t>4</a:t>
            </a:r>
            <a:r>
              <a:rPr sz="1800">
                <a:latin typeface="Courier"/>
              </a:rPr>
              <a:t>))</a:t>
            </a:r>
          </a:p>
          <a:p>
            <a:pPr lvl="0" marL="1270000" indent="0">
              <a:buNone/>
            </a:pPr>
            <a:r>
              <a:rPr sz="1800">
                <a:latin typeface="Courier"/>
              </a:rPr>
              <a:t>## [1] 2</a:t>
            </a:r>
          </a:p>
          <a:p>
            <a:pPr lvl="0" marL="0" indent="0">
              <a:buNone/>
            </a:pPr>
            <a:r>
              <a:rPr/>
              <a:t>These are called </a:t>
            </a:r>
            <a:r>
              <a:rPr b="1"/>
              <a:t>nested functions</a:t>
            </a:r>
            <a:r>
              <a:rPr/>
              <a:t>. </a:t>
            </a:r>
            <a:r>
              <a:rPr sz="1800">
                <a:latin typeface="Courier"/>
              </a:rPr>
              <a:t>abs()</a:t>
            </a:r>
            <a:r>
              <a:rPr/>
              <a:t> is nested within the call to </a:t>
            </a:r>
            <a:r>
              <a:rPr sz="1800">
                <a:latin typeface="Courier"/>
              </a:rPr>
              <a:t>sqrt()</a:t>
            </a:r>
            <a:r>
              <a:rPr/>
              <a:t>. Functions will always be evaluated from inside to out. You can nest as many functions as you like, but it makes code much more difficult to read. Use nested functions reasonably.</a:t>
            </a:r>
          </a:p>
        </p:txBody>
      </p:sp>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Creating</a:t>
            </a:r>
            <a:r>
              <a:rPr/>
              <a:t> </a:t>
            </a:r>
            <a:r>
              <a:rPr/>
              <a:t>Vectors</a:t>
            </a:r>
          </a:p>
        </p:txBody>
      </p:sp>
      <p:sp>
        <p:nvSpPr>
          <p:cNvPr id="3" name="Content Placeholder 2"/>
          <p:cNvSpPr>
            <a:spLocks noGrp="1"/>
          </p:cNvSpPr>
          <p:nvPr>
            <p:ph idx="1"/>
          </p:nvPr>
        </p:nvSpPr>
        <p:spPr/>
        <p:txBody>
          <a:bodyPr/>
          <a:lstStyle/>
          <a:p>
            <a:pPr lvl="0" marL="0" indent="0">
              <a:buNone/>
            </a:pPr>
            <a:r>
              <a:rPr/>
              <a:t>Vectors (a.k.a arrays) are data structures that can store multiple values. All of the values must be the same data type which we will cover soon</a:t>
            </a:r>
          </a:p>
          <a:p>
            <a:pPr lvl="0" marL="0" indent="0">
              <a:buNone/>
            </a:pPr>
            <a:r>
              <a:rPr/>
              <a:t>You can easily create a vector using the </a:t>
            </a:r>
            <a:r>
              <a:rPr sz="1800">
                <a:latin typeface="Courier"/>
              </a:rPr>
              <a:t>c()</a:t>
            </a:r>
            <a:r>
              <a:rPr/>
              <a:t> command which stands for combine.</a:t>
            </a:r>
          </a:p>
          <a:p>
            <a:pPr lvl="0" marL="1270000" indent="0">
              <a:buNone/>
            </a:pPr>
            <a:r>
              <a:rPr sz="1800">
                <a:latin typeface="Courier"/>
              </a:rPr>
              <a:t>mice.per.cage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5</a:t>
            </a:r>
            <a:r>
              <a:rPr sz="1800">
                <a:latin typeface="Courier"/>
              </a:rPr>
              <a:t>,</a:t>
            </a:r>
            <a:r>
              <a:rPr sz="1800">
                <a:solidFill>
                  <a:srgbClr val="40A070"/>
                </a:solidFill>
                <a:latin typeface="Courier"/>
              </a:rPr>
              <a:t>6</a:t>
            </a:r>
            <a:r>
              <a:rPr sz="1800">
                <a:latin typeface="Courier"/>
              </a:rPr>
              <a:t>,</a:t>
            </a:r>
            <a:r>
              <a:rPr sz="1800">
                <a:solidFill>
                  <a:srgbClr val="40A070"/>
                </a:solidFill>
                <a:latin typeface="Courier"/>
              </a:rPr>
              <a:t>12</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14</a:t>
            </a:r>
            <a:r>
              <a:rPr sz="1800">
                <a:latin typeface="Courier"/>
              </a:rPr>
              <a:t>,</a:t>
            </a:r>
            <a:r>
              <a:rPr sz="1800">
                <a:solidFill>
                  <a:srgbClr val="40A070"/>
                </a:solidFill>
                <a:latin typeface="Courier"/>
              </a:rPr>
              <a:t>3</a:t>
            </a:r>
            <a:r>
              <a:rPr sz="1800">
                <a:latin typeface="Courier"/>
              </a:rPr>
              <a:t>,</a:t>
            </a:r>
            <a:r>
              <a:rPr sz="1800">
                <a:solidFill>
                  <a:srgbClr val="40A070"/>
                </a:solidFill>
                <a:latin typeface="Courier"/>
              </a:rPr>
              <a:t>6</a:t>
            </a:r>
            <a:r>
              <a:rPr sz="1800">
                <a:latin typeface="Courier"/>
              </a:rPr>
              <a:t>,</a:t>
            </a:r>
            <a:r>
              <a:rPr sz="1800">
                <a:solidFill>
                  <a:srgbClr val="40A070"/>
                </a:solidFill>
                <a:latin typeface="Courier"/>
              </a:rPr>
              <a:t>8</a:t>
            </a:r>
            <a:r>
              <a:rPr sz="1800">
                <a:latin typeface="Courier"/>
              </a:rPr>
              <a:t>,</a:t>
            </a:r>
            <a:r>
              <a:rPr sz="1800">
                <a:solidFill>
                  <a:srgbClr val="40A070"/>
                </a:solidFill>
                <a:latin typeface="Courier"/>
              </a:rPr>
              <a:t>5</a:t>
            </a:r>
            <a:r>
              <a:rPr sz="1800">
                <a:latin typeface="Courier"/>
              </a:rPr>
              <a:t>,</a:t>
            </a:r>
            <a:r>
              <a:rPr sz="1800">
                <a:solidFill>
                  <a:srgbClr val="40A070"/>
                </a:solidFill>
                <a:latin typeface="Courier"/>
              </a:rPr>
              <a:t>5</a:t>
            </a:r>
            <a:r>
              <a:rPr sz="1800">
                <a:latin typeface="Courier"/>
              </a:rPr>
              <a:t>,</a:t>
            </a:r>
            <a:r>
              <a:rPr sz="1800">
                <a:solidFill>
                  <a:srgbClr val="40A070"/>
                </a:solidFill>
                <a:latin typeface="Courier"/>
              </a:rPr>
              <a:t>9</a:t>
            </a:r>
            <a:r>
              <a:rPr sz="1800">
                <a:latin typeface="Courier"/>
              </a:rPr>
              <a:t>,</a:t>
            </a:r>
            <a:r>
              <a:rPr sz="1800">
                <a:solidFill>
                  <a:srgbClr val="40A070"/>
                </a:solidFill>
                <a:latin typeface="Courier"/>
              </a:rPr>
              <a:t>14</a:t>
            </a:r>
            <a:r>
              <a:rPr sz="1800">
                <a:latin typeface="Courier"/>
              </a:rPr>
              <a:t>,</a:t>
            </a:r>
            <a:r>
              <a:rPr sz="1800">
                <a:solidFill>
                  <a:srgbClr val="40A070"/>
                </a:solidFill>
                <a:latin typeface="Courier"/>
              </a:rPr>
              <a:t>5</a:t>
            </a:r>
            <a:r>
              <a:rPr sz="1800">
                <a:latin typeface="Courier"/>
              </a:rPr>
              <a:t>)</a:t>
            </a:r>
            <a:br/>
            <a:br/>
            <a:r>
              <a:rPr sz="1800">
                <a:latin typeface="Courier"/>
              </a:rPr>
              <a:t>mice.per.cage</a:t>
            </a:r>
          </a:p>
          <a:p>
            <a:pPr lvl="0" marL="1270000" indent="0">
              <a:buNone/>
            </a:pPr>
            <a:r>
              <a:rPr sz="1800">
                <a:latin typeface="Courier"/>
              </a:rPr>
              <a:t>##  [1]  5  6 12  1 14  3  6  8  5  5  9 14  5</a:t>
            </a:r>
          </a:p>
          <a:p>
            <a:pPr lvl="0" marL="0" indent="0">
              <a:buNone/>
            </a:pPr>
            <a:r>
              <a:rPr/>
              <a:t>This vector is now said to contain 13 </a:t>
            </a:r>
            <a:r>
              <a:rPr b="1"/>
              <a:t>elements</a:t>
            </a:r>
            <a:r>
              <a:rPr/>
              <a:t>. The number in brackets refers to the </a:t>
            </a:r>
            <a:r>
              <a:rPr b="1"/>
              <a:t>index</a:t>
            </a:r>
            <a:r>
              <a:rPr/>
              <a:t> of the leftmost printed value on that row.</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Indexing</a:t>
            </a:r>
          </a:p>
        </p:txBody>
      </p:sp>
      <p:sp>
        <p:nvSpPr>
          <p:cNvPr id="3" name="Content Placeholder 2"/>
          <p:cNvSpPr>
            <a:spLocks noGrp="1"/>
          </p:cNvSpPr>
          <p:nvPr>
            <p:ph idx="1"/>
          </p:nvPr>
        </p:nvSpPr>
        <p:spPr/>
        <p:txBody>
          <a:bodyPr/>
          <a:lstStyle/>
          <a:p>
            <a:pPr lvl="0" marL="0" indent="0">
              <a:buNone/>
            </a:pPr>
            <a:r>
              <a:rPr/>
              <a:t>Extracting data from a data structure is vital for anything in R. The basic way of doing this is via the </a:t>
            </a:r>
            <a:r>
              <a:rPr sz="1800">
                <a:latin typeface="Courier"/>
              </a:rPr>
              <a:t>[]</a:t>
            </a:r>
            <a:r>
              <a:rPr/>
              <a:t> operator.</a:t>
            </a:r>
          </a:p>
          <a:p>
            <a:pPr lvl="0" marL="1270000" indent="0">
              <a:buNone/>
            </a:pPr>
            <a:r>
              <a:rPr sz="1800" i="1">
                <a:solidFill>
                  <a:srgbClr val="60A0B0"/>
                </a:solidFill>
                <a:latin typeface="Courier"/>
              </a:rPr>
              <a:t># We want the number of mice in cage 6</a:t>
            </a:r>
            <a:br/>
            <a:r>
              <a:rPr sz="1800">
                <a:latin typeface="Courier"/>
              </a:rPr>
              <a:t>mice.per.cage[</a:t>
            </a:r>
            <a:r>
              <a:rPr sz="1800">
                <a:solidFill>
                  <a:srgbClr val="40A070"/>
                </a:solidFill>
                <a:latin typeface="Courier"/>
              </a:rPr>
              <a:t>6</a:t>
            </a:r>
            <a:r>
              <a:rPr sz="1800">
                <a:latin typeface="Courier"/>
              </a:rPr>
              <a:t>]</a:t>
            </a:r>
          </a:p>
          <a:p>
            <a:pPr lvl="0" marL="1270000" indent="0">
              <a:buNone/>
            </a:pPr>
            <a:r>
              <a:rPr sz="1800">
                <a:latin typeface="Courier"/>
              </a:rPr>
              <a:t>## [1] 3</a:t>
            </a:r>
          </a:p>
          <a:p>
            <a:pPr lvl="0" marL="0" indent="0">
              <a:buNone/>
            </a:pPr>
            <a:r>
              <a:rPr/>
              <a:t>The number in the </a:t>
            </a:r>
            <a:r>
              <a:rPr sz="1800">
                <a:latin typeface="Courier"/>
              </a:rPr>
              <a:t>[]</a:t>
            </a:r>
            <a:r>
              <a:rPr/>
              <a:t> is called an </a:t>
            </a:r>
            <a:r>
              <a:rPr b="1"/>
              <a:t>index</a:t>
            </a:r>
            <a:r>
              <a:rPr/>
              <a:t>. You told R you wanted the number in the 6th spot in the </a:t>
            </a:r>
            <a:r>
              <a:rPr sz="1800">
                <a:latin typeface="Courier"/>
              </a:rPr>
              <a:t>mice.per.cage</a:t>
            </a:r>
            <a:r>
              <a:rPr/>
              <a:t> variable. The output of this can also be stored as a variable</a:t>
            </a:r>
          </a:p>
          <a:p>
            <a:pPr lvl="0" marL="1270000" indent="0">
              <a:buNone/>
            </a:pPr>
            <a:r>
              <a:rPr sz="1800">
                <a:latin typeface="Courier"/>
              </a:rPr>
              <a:t>cage.</a:t>
            </a:r>
            <a:r>
              <a:rPr sz="1800">
                <a:solidFill>
                  <a:srgbClr val="40A070"/>
                </a:solidFill>
                <a:latin typeface="Courier"/>
              </a:rPr>
              <a:t>6.</a:t>
            </a:r>
            <a:r>
              <a:rPr sz="1800">
                <a:latin typeface="Courier"/>
              </a:rPr>
              <a:t>pop &lt;-</a:t>
            </a:r>
            <a:r>
              <a:rPr sz="1800">
                <a:solidFill>
                  <a:srgbClr val="4070A0"/>
                </a:solidFill>
                <a:latin typeface="Courier"/>
              </a:rPr>
              <a:t> </a:t>
            </a:r>
            <a:r>
              <a:rPr sz="1800">
                <a:latin typeface="Courier"/>
              </a:rPr>
              <a:t>mice.per.cage[</a:t>
            </a:r>
            <a:r>
              <a:rPr sz="1800">
                <a:solidFill>
                  <a:srgbClr val="40A070"/>
                </a:solidFill>
                <a:latin typeface="Courier"/>
              </a:rPr>
              <a:t>6</a:t>
            </a:r>
            <a:r>
              <a:rPr sz="1800">
                <a:latin typeface="Courier"/>
              </a:rPr>
              <a:t>]</a:t>
            </a:r>
          </a:p>
        </p:txBody>
      </p:sp>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can extract multiple indices at a time as well.</a:t>
            </a:r>
          </a:p>
          <a:p>
            <a:pPr lvl="0" marL="1270000" indent="0">
              <a:buNone/>
            </a:pPr>
            <a:r>
              <a:rPr sz="1800">
                <a:latin typeface="Courier"/>
              </a:rPr>
              <a:t>mice.per.cage[</a:t>
            </a:r>
            <a:r>
              <a:rPr sz="1800" b="1">
                <a:solidFill>
                  <a:srgbClr val="007020"/>
                </a:solidFill>
                <a:latin typeface="Courier"/>
              </a:rPr>
              <a:t>c</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2</a:t>
            </a:r>
            <a:r>
              <a:rPr sz="1800">
                <a:latin typeface="Courier"/>
              </a:rPr>
              <a:t>,</a:t>
            </a:r>
            <a:r>
              <a:rPr sz="1800">
                <a:solidFill>
                  <a:srgbClr val="40A070"/>
                </a:solidFill>
                <a:latin typeface="Courier"/>
              </a:rPr>
              <a:t>3</a:t>
            </a:r>
            <a:r>
              <a:rPr sz="1800">
                <a:latin typeface="Courier"/>
              </a:rPr>
              <a:t>,</a:t>
            </a:r>
            <a:r>
              <a:rPr sz="1800">
                <a:solidFill>
                  <a:srgbClr val="40A070"/>
                </a:solidFill>
                <a:latin typeface="Courier"/>
              </a:rPr>
              <a:t>4</a:t>
            </a:r>
            <a:r>
              <a:rPr sz="1800">
                <a:latin typeface="Courier"/>
              </a:rPr>
              <a:t>,</a:t>
            </a:r>
            <a:r>
              <a:rPr sz="1800">
                <a:solidFill>
                  <a:srgbClr val="40A070"/>
                </a:solidFill>
                <a:latin typeface="Courier"/>
              </a:rPr>
              <a:t>5</a:t>
            </a:r>
            <a:r>
              <a:rPr sz="1800">
                <a:latin typeface="Courier"/>
              </a:rPr>
              <a:t>)]</a:t>
            </a:r>
          </a:p>
          <a:p>
            <a:pPr lvl="0" marL="1270000" indent="0">
              <a:buNone/>
            </a:pPr>
            <a:r>
              <a:rPr sz="1800">
                <a:latin typeface="Courier"/>
              </a:rPr>
              <a:t>## [1]  5  6 12  1 14</a:t>
            </a:r>
          </a:p>
          <a:p>
            <a:pPr lvl="0" marL="0" indent="0">
              <a:buNone/>
            </a:pPr>
            <a:r>
              <a:rPr/>
              <a:t>For a sequential number vector changing by 1, you can also use another operator, </a:t>
            </a:r>
            <a:r>
              <a:rPr sz="1800">
                <a:latin typeface="Courier"/>
              </a:rPr>
              <a:t>:</a:t>
            </a:r>
            <a:r>
              <a:rPr/>
              <a:t>.</a:t>
            </a:r>
          </a:p>
          <a:p>
            <a:pPr lvl="0" marL="1270000" indent="0">
              <a:buNone/>
            </a:pPr>
            <a:r>
              <a:rPr sz="1800">
                <a:solidFill>
                  <a:srgbClr val="40A070"/>
                </a:solidFill>
                <a:latin typeface="Courier"/>
              </a:rPr>
              <a:t>1</a:t>
            </a:r>
            <a:r>
              <a:rPr sz="1800">
                <a:solidFill>
                  <a:srgbClr val="666666"/>
                </a:solidFill>
                <a:latin typeface="Courier"/>
              </a:rPr>
              <a:t>:</a:t>
            </a:r>
            <a:r>
              <a:rPr sz="1800">
                <a:solidFill>
                  <a:srgbClr val="40A070"/>
                </a:solidFill>
                <a:latin typeface="Courier"/>
              </a:rPr>
              <a:t>5</a:t>
            </a:r>
          </a:p>
          <a:p>
            <a:pPr lvl="0" marL="1270000" indent="0">
              <a:buNone/>
            </a:pPr>
            <a:r>
              <a:rPr sz="1800">
                <a:latin typeface="Courier"/>
              </a:rPr>
              <a:t>## [1] 1 2 3 4 5</a:t>
            </a:r>
          </a:p>
          <a:p>
            <a:pPr lvl="0" marL="1270000" indent="0">
              <a:buNone/>
            </a:pPr>
            <a:r>
              <a:rPr sz="1800">
                <a:latin typeface="Courier"/>
              </a:rPr>
              <a:t>mice.per.cage[</a:t>
            </a:r>
            <a:r>
              <a:rPr sz="1800">
                <a:solidFill>
                  <a:srgbClr val="40A070"/>
                </a:solidFill>
                <a:latin typeface="Courier"/>
              </a:rPr>
              <a:t>1</a:t>
            </a:r>
            <a:r>
              <a:rPr sz="1800">
                <a:solidFill>
                  <a:srgbClr val="666666"/>
                </a:solidFill>
                <a:latin typeface="Courier"/>
              </a:rPr>
              <a:t>:</a:t>
            </a:r>
            <a:r>
              <a:rPr sz="1800">
                <a:solidFill>
                  <a:srgbClr val="40A070"/>
                </a:solidFill>
                <a:latin typeface="Courier"/>
              </a:rPr>
              <a:t>5</a:t>
            </a:r>
            <a:r>
              <a:rPr sz="1800">
                <a:latin typeface="Courier"/>
              </a:rPr>
              <a:t>]</a:t>
            </a:r>
          </a:p>
          <a:p>
            <a:pPr lvl="0" marL="1270000" indent="0">
              <a:buNone/>
            </a:pPr>
            <a:r>
              <a:rPr sz="1800">
                <a:latin typeface="Courier"/>
              </a:rPr>
              <a:t>## [1]  5  6 12  1 14</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Why</a:t>
            </a:r>
            <a:r>
              <a:rPr/>
              <a:t> </a:t>
            </a:r>
            <a:r>
              <a:rPr/>
              <a:t>Use</a:t>
            </a:r>
            <a:r>
              <a:rPr/>
              <a:t> </a:t>
            </a:r>
            <a:r>
              <a:rPr/>
              <a:t>R</a:t>
            </a:r>
          </a:p>
        </p:txBody>
      </p:sp>
      <p:sp>
        <p:nvSpPr>
          <p:cNvPr id="3" name="Content Placeholder 2"/>
          <p:cNvSpPr>
            <a:spLocks noGrp="1"/>
          </p:cNvSpPr>
          <p:nvPr>
            <p:ph idx="1"/>
          </p:nvPr>
        </p:nvSpPr>
        <p:spPr/>
        <p:txBody>
          <a:bodyPr/>
          <a:lstStyle/>
          <a:p>
            <a:pPr lvl="1"/>
            <a:r>
              <a:rPr/>
              <a:t>Computers are good at mindless, repetitive tasks and statistics is both!</a:t>
            </a:r>
          </a:p>
          <a:p>
            <a:pPr lvl="1"/>
            <a:r>
              <a:rPr/>
              <a:t>Open source</a:t>
            </a:r>
          </a:p>
          <a:p>
            <a:pPr lvl="1"/>
            <a:r>
              <a:rPr/>
              <a:t>Easy reproducibility</a:t>
            </a:r>
          </a:p>
          <a:p>
            <a:pPr lvl="1"/>
            <a:r>
              <a:rPr/>
              <a:t>Extremely robust statistical packages</a:t>
            </a:r>
          </a:p>
          <a:p>
            <a:pPr lvl="2"/>
            <a:r>
              <a:rPr/>
              <a:t>If you can think of it, there’s probably a package for it</a:t>
            </a:r>
          </a:p>
          <a:p>
            <a:pPr lvl="1"/>
            <a:r>
              <a:rPr/>
              <a:t>Makes pretty pictures</a:t>
            </a:r>
          </a:p>
          <a:p>
            <a:pPr lvl="1"/>
            <a:r>
              <a:rPr/>
              <a:t>Learning R is learning coding in general</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Changing</a:t>
            </a:r>
            <a:r>
              <a:rPr/>
              <a:t> </a:t>
            </a:r>
            <a:r>
              <a:rPr/>
              <a:t>Elements</a:t>
            </a:r>
            <a:r>
              <a:rPr/>
              <a:t> </a:t>
            </a:r>
            <a:r>
              <a:rPr/>
              <a:t>in</a:t>
            </a:r>
            <a:r>
              <a:rPr/>
              <a:t> </a:t>
            </a:r>
            <a:r>
              <a:rPr/>
              <a:t>a</a:t>
            </a:r>
            <a:r>
              <a:rPr/>
              <a:t> </a:t>
            </a:r>
            <a:r>
              <a:rPr/>
              <a:t>Vector</a:t>
            </a:r>
          </a:p>
        </p:txBody>
      </p:sp>
      <p:sp>
        <p:nvSpPr>
          <p:cNvPr id="3" name="Content Placeholder 2"/>
          <p:cNvSpPr>
            <a:spLocks noGrp="1"/>
          </p:cNvSpPr>
          <p:nvPr>
            <p:ph idx="1"/>
          </p:nvPr>
        </p:nvSpPr>
        <p:spPr/>
        <p:txBody>
          <a:bodyPr/>
          <a:lstStyle/>
          <a:p>
            <a:pPr lvl="0" marL="0" indent="0">
              <a:buNone/>
            </a:pPr>
            <a:r>
              <a:rPr/>
              <a:t>There will be times where you will want to edit specific indices in a vector. To do that, we can use the </a:t>
            </a:r>
            <a:r>
              <a:rPr sz="1800">
                <a:latin typeface="Courier"/>
              </a:rPr>
              <a:t>&lt;-</a:t>
            </a:r>
            <a:r>
              <a:rPr/>
              <a:t> and </a:t>
            </a:r>
            <a:r>
              <a:rPr sz="1800">
                <a:latin typeface="Courier"/>
              </a:rPr>
              <a:t>[]</a:t>
            </a:r>
            <a:r>
              <a:rPr/>
              <a:t> operators in conjunction.</a:t>
            </a:r>
          </a:p>
          <a:p>
            <a:pPr lvl="0" marL="1270000" indent="0">
              <a:buNone/>
            </a:pPr>
            <a:r>
              <a:rPr sz="1800">
                <a:latin typeface="Courier"/>
              </a:rPr>
              <a:t>mice.per.cage[</a:t>
            </a:r>
            <a:r>
              <a:rPr sz="1800">
                <a:solidFill>
                  <a:srgbClr val="40A070"/>
                </a:solidFill>
                <a:latin typeface="Courier"/>
              </a:rPr>
              <a:t>3</a:t>
            </a:r>
            <a:r>
              <a:rPr sz="1800">
                <a:latin typeface="Courier"/>
              </a:rPr>
              <a:t>]</a:t>
            </a:r>
          </a:p>
          <a:p>
            <a:pPr lvl="0" marL="1270000" indent="0">
              <a:buNone/>
            </a:pPr>
            <a:r>
              <a:rPr sz="1800">
                <a:latin typeface="Courier"/>
              </a:rPr>
              <a:t>## [1] 12</a:t>
            </a:r>
          </a:p>
          <a:p>
            <a:pPr lvl="0" marL="1270000" indent="0">
              <a:buNone/>
            </a:pPr>
            <a:r>
              <a:rPr sz="1800">
                <a:latin typeface="Courier"/>
              </a:rPr>
              <a:t>mice.per.cage[</a:t>
            </a:r>
            <a:r>
              <a:rPr sz="1800">
                <a:solidFill>
                  <a:srgbClr val="40A070"/>
                </a:solidFill>
                <a:latin typeface="Courier"/>
              </a:rPr>
              <a:t>3</a:t>
            </a:r>
            <a:r>
              <a:rPr sz="1800">
                <a:latin typeface="Courier"/>
              </a:rPr>
              <a:t>] &lt;-</a:t>
            </a:r>
            <a:r>
              <a:rPr sz="1800">
                <a:solidFill>
                  <a:srgbClr val="4070A0"/>
                </a:solidFill>
                <a:latin typeface="Courier"/>
              </a:rPr>
              <a:t> </a:t>
            </a:r>
            <a:r>
              <a:rPr sz="1800">
                <a:solidFill>
                  <a:srgbClr val="40A070"/>
                </a:solidFill>
                <a:latin typeface="Courier"/>
              </a:rPr>
              <a:t>2</a:t>
            </a:r>
            <a:br/>
            <a:br/>
            <a:r>
              <a:rPr sz="1800">
                <a:latin typeface="Courier"/>
              </a:rPr>
              <a:t>mice.per.cage[</a:t>
            </a:r>
            <a:r>
              <a:rPr sz="1800">
                <a:solidFill>
                  <a:srgbClr val="40A070"/>
                </a:solidFill>
                <a:latin typeface="Courier"/>
              </a:rPr>
              <a:t>3</a:t>
            </a:r>
            <a:r>
              <a:rPr sz="1800">
                <a:latin typeface="Courier"/>
              </a:rPr>
              <a:t>]</a:t>
            </a:r>
          </a:p>
          <a:p>
            <a:pPr lvl="0" marL="1270000" indent="0">
              <a:buNone/>
            </a:pPr>
            <a:r>
              <a:rPr sz="1800">
                <a:latin typeface="Courier"/>
              </a:rPr>
              <a:t>## [1] 2</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Other</a:t>
            </a:r>
            <a:r>
              <a:rPr/>
              <a:t> </a:t>
            </a:r>
            <a:r>
              <a:rPr/>
              <a:t>Vector</a:t>
            </a:r>
            <a:r>
              <a:rPr/>
              <a:t> </a:t>
            </a:r>
            <a:r>
              <a:rPr/>
              <a:t>Operations</a:t>
            </a:r>
          </a:p>
        </p:txBody>
      </p:sp>
      <p:sp>
        <p:nvSpPr>
          <p:cNvPr id="3" name="Content Placeholder 2"/>
          <p:cNvSpPr>
            <a:spLocks noGrp="1"/>
          </p:cNvSpPr>
          <p:nvPr>
            <p:ph idx="1"/>
          </p:nvPr>
        </p:nvSpPr>
        <p:spPr/>
        <p:txBody>
          <a:bodyPr/>
          <a:lstStyle/>
          <a:p>
            <a:pPr lvl="0" marL="0" indent="0">
              <a:buNone/>
            </a:pPr>
            <a:r>
              <a:rPr/>
              <a:t>Determine the number of elements in a vector:</a:t>
            </a:r>
          </a:p>
          <a:p>
            <a:pPr lvl="0" marL="1270000" indent="0">
              <a:buNone/>
            </a:pPr>
            <a:r>
              <a:rPr sz="1800" b="1">
                <a:solidFill>
                  <a:srgbClr val="007020"/>
                </a:solidFill>
                <a:latin typeface="Courier"/>
              </a:rPr>
              <a:t>length</a:t>
            </a:r>
            <a:r>
              <a:rPr sz="1800">
                <a:latin typeface="Courier"/>
              </a:rPr>
              <a:t>(mice.per.cage)</a:t>
            </a:r>
          </a:p>
          <a:p>
            <a:pPr lvl="0" marL="1270000" indent="0">
              <a:buNone/>
            </a:pPr>
            <a:r>
              <a:rPr sz="1800">
                <a:latin typeface="Courier"/>
              </a:rPr>
              <a:t>## [1] 13</a:t>
            </a:r>
          </a:p>
          <a:p>
            <a:pPr lvl="0" marL="0" indent="0">
              <a:buNone/>
            </a:pPr>
            <a:r>
              <a:rPr/>
              <a:t>Alter all elements of a vector:</a:t>
            </a:r>
          </a:p>
          <a:p>
            <a:pPr lvl="0" marL="1270000" indent="0">
              <a:buNone/>
            </a:pPr>
            <a:r>
              <a:rPr sz="1800">
                <a:latin typeface="Courier"/>
              </a:rPr>
              <a:t>mice.per.cage</a:t>
            </a:r>
            <a:r>
              <a:rPr sz="1800">
                <a:solidFill>
                  <a:srgbClr val="666666"/>
                </a:solidFill>
                <a:latin typeface="Courier"/>
              </a:rPr>
              <a:t>*</a:t>
            </a:r>
            <a:r>
              <a:rPr sz="1800">
                <a:solidFill>
                  <a:srgbClr val="40A070"/>
                </a:solidFill>
                <a:latin typeface="Courier"/>
              </a:rPr>
              <a:t>2</a:t>
            </a:r>
          </a:p>
          <a:p>
            <a:pPr lvl="0" marL="1270000" indent="0">
              <a:buNone/>
            </a:pPr>
            <a:r>
              <a:rPr sz="1800">
                <a:latin typeface="Courier"/>
              </a:rPr>
              <a:t>##  [1] 10 12  4  2 28  6 12 16 10 10 18 28 10</a:t>
            </a:r>
          </a:p>
        </p:txBody>
      </p:sp>
    </p:spTree>
  </p:cSl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Now say we were adding mice to each cage, but we aren’t adding the same amount to each cage. R makes it easy to do element-by-element arithmetic:</a:t>
            </a:r>
          </a:p>
          <a:p>
            <a:pPr lvl="0" marL="1270000" indent="0">
              <a:buNone/>
            </a:pPr>
            <a:r>
              <a:rPr sz="1800">
                <a:latin typeface="Courier"/>
              </a:rPr>
              <a:t>mice.per.cage</a:t>
            </a:r>
          </a:p>
          <a:p>
            <a:pPr lvl="0" marL="1270000" indent="0">
              <a:buNone/>
            </a:pPr>
            <a:r>
              <a:rPr sz="1800">
                <a:latin typeface="Courier"/>
              </a:rPr>
              <a:t>##  [1]  5  6  2  1 14  3  6  8  5  5  9 14  5</a:t>
            </a:r>
          </a:p>
          <a:p>
            <a:pPr lvl="0" marL="1270000" indent="0">
              <a:buNone/>
            </a:pPr>
            <a:r>
              <a:rPr sz="1800">
                <a:latin typeface="Courier"/>
              </a:rPr>
              <a:t>mice.added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2</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3</a:t>
            </a:r>
            <a:r>
              <a:rPr sz="1800">
                <a:latin typeface="Courier"/>
              </a:rPr>
              <a:t>,</a:t>
            </a:r>
            <a:r>
              <a:rPr sz="1800">
                <a:solidFill>
                  <a:srgbClr val="40A070"/>
                </a:solidFill>
                <a:latin typeface="Courier"/>
              </a:rPr>
              <a:t>6</a:t>
            </a:r>
            <a:r>
              <a:rPr sz="1800">
                <a:latin typeface="Courier"/>
              </a:rPr>
              <a:t>,</a:t>
            </a:r>
            <a:r>
              <a:rPr sz="1800">
                <a:solidFill>
                  <a:srgbClr val="40A070"/>
                </a:solidFill>
                <a:latin typeface="Courier"/>
              </a:rPr>
              <a:t>4</a:t>
            </a:r>
            <a:r>
              <a:rPr sz="1800">
                <a:latin typeface="Courier"/>
              </a:rPr>
              <a:t>,</a:t>
            </a:r>
            <a:r>
              <a:rPr sz="1800">
                <a:solidFill>
                  <a:srgbClr val="40A070"/>
                </a:solidFill>
                <a:latin typeface="Courier"/>
              </a:rPr>
              <a:t>3</a:t>
            </a:r>
            <a:r>
              <a:rPr sz="1800">
                <a:latin typeface="Courier"/>
              </a:rPr>
              <a:t>,</a:t>
            </a:r>
            <a:r>
              <a:rPr sz="1800">
                <a:solidFill>
                  <a:srgbClr val="40A070"/>
                </a:solidFill>
                <a:latin typeface="Courier"/>
              </a:rPr>
              <a:t>8</a:t>
            </a:r>
            <a:r>
              <a:rPr sz="1800">
                <a:latin typeface="Courier"/>
              </a:rPr>
              <a:t>,</a:t>
            </a:r>
            <a:r>
              <a:rPr sz="1800">
                <a:solidFill>
                  <a:srgbClr val="40A070"/>
                </a:solidFill>
                <a:latin typeface="Courier"/>
              </a:rPr>
              <a:t>7</a:t>
            </a:r>
            <a:r>
              <a:rPr sz="1800">
                <a:latin typeface="Courier"/>
              </a:rPr>
              <a:t>,</a:t>
            </a:r>
            <a:r>
              <a:rPr sz="1800">
                <a:solidFill>
                  <a:srgbClr val="40A070"/>
                </a:solidFill>
                <a:latin typeface="Courier"/>
              </a:rPr>
              <a:t>2</a:t>
            </a:r>
            <a:r>
              <a:rPr sz="1800">
                <a:latin typeface="Courier"/>
              </a:rPr>
              <a:t>,</a:t>
            </a:r>
            <a:r>
              <a:rPr sz="1800">
                <a:solidFill>
                  <a:srgbClr val="40A070"/>
                </a:solidFill>
                <a:latin typeface="Courier"/>
              </a:rPr>
              <a:t>4</a:t>
            </a:r>
            <a:r>
              <a:rPr sz="1800">
                <a:latin typeface="Courier"/>
              </a:rPr>
              <a:t>,</a:t>
            </a:r>
            <a:r>
              <a:rPr sz="1800">
                <a:solidFill>
                  <a:srgbClr val="40A070"/>
                </a:solidFill>
                <a:latin typeface="Courier"/>
              </a:rPr>
              <a:t>5</a:t>
            </a:r>
            <a:r>
              <a:rPr sz="1800">
                <a:latin typeface="Courier"/>
              </a:rPr>
              <a:t>)</a:t>
            </a:r>
            <a:br/>
            <a:r>
              <a:rPr sz="1800">
                <a:latin typeface="Courier"/>
              </a:rPr>
              <a:t>mice.per.cage </a:t>
            </a:r>
            <a:r>
              <a:rPr sz="1800">
                <a:solidFill>
                  <a:srgbClr val="666666"/>
                </a:solidFill>
                <a:latin typeface="Courier"/>
              </a:rPr>
              <a:t>+</a:t>
            </a:r>
            <a:r>
              <a:rPr sz="1800">
                <a:solidFill>
                  <a:srgbClr val="4070A0"/>
                </a:solidFill>
                <a:latin typeface="Courier"/>
              </a:rPr>
              <a:t> </a:t>
            </a:r>
            <a:r>
              <a:rPr sz="1800">
                <a:latin typeface="Courier"/>
              </a:rPr>
              <a:t>mice.added</a:t>
            </a:r>
          </a:p>
          <a:p>
            <a:pPr lvl="0" marL="1270000" indent="0">
              <a:buNone/>
            </a:pPr>
            <a:r>
              <a:rPr sz="1800">
                <a:latin typeface="Courier"/>
              </a:rPr>
              <a:t>##  [1]  6  8  3  2 17  9 10 11 13 12 11 18 10</a:t>
            </a:r>
          </a:p>
          <a:p>
            <a:pPr lvl="0" marL="0" indent="0">
              <a:buNone/>
            </a:pPr>
            <a:r>
              <a:rPr/>
              <a:t>For element-by-element operations, the vectors need to be the exact same size. This also works for division and multiplication as well without needing special operators.</a:t>
            </a:r>
          </a:p>
        </p:txBody>
      </p:sp>
    </p:spTree>
  </p:cSl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Functions can also perform their operation on each element of a vector:</a:t>
            </a:r>
          </a:p>
          <a:p>
            <a:pPr lvl="0" marL="1270000" indent="0">
              <a:buNone/>
            </a:pPr>
            <a:r>
              <a:rPr sz="1800" b="1">
                <a:solidFill>
                  <a:srgbClr val="007020"/>
                </a:solidFill>
                <a:latin typeface="Courier"/>
              </a:rPr>
              <a:t>sqrt</a:t>
            </a:r>
            <a:r>
              <a:rPr sz="1800">
                <a:latin typeface="Courier"/>
              </a:rPr>
              <a:t>(mice.per.cage)</a:t>
            </a:r>
          </a:p>
          <a:p>
            <a:pPr lvl="0" marL="1270000" indent="0">
              <a:buNone/>
            </a:pPr>
            <a:r>
              <a:rPr sz="1800">
                <a:latin typeface="Courier"/>
              </a:rPr>
              <a:t>##  [1] 2.236068 2.449490 1.414214 1.000000 3.741657 1.732051 2.449490
##  [8] 2.828427 2.236068 2.236068 3.000000 3.741657 2.236068</a:t>
            </a:r>
          </a:p>
        </p:txBody>
      </p:sp>
    </p:spTree>
  </p:cSl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Basics</a:t>
            </a:r>
            <a:r>
              <a:rPr/>
              <a:t> </a:t>
            </a:r>
            <a:r>
              <a:rPr/>
              <a:t>of</a:t>
            </a:r>
            <a:r>
              <a:rPr/>
              <a:t> </a:t>
            </a:r>
            <a:r>
              <a:rPr/>
              <a:t>Matrices</a:t>
            </a:r>
          </a:p>
        </p:txBody>
      </p:sp>
      <p:sp>
        <p:nvSpPr>
          <p:cNvPr id="3" name="Content Placeholder 2"/>
          <p:cNvSpPr>
            <a:spLocks noGrp="1"/>
          </p:cNvSpPr>
          <p:nvPr>
            <p:ph idx="1"/>
          </p:nvPr>
        </p:nvSpPr>
        <p:spPr/>
        <p:txBody>
          <a:bodyPr/>
          <a:lstStyle/>
          <a:p>
            <a:pPr lvl="0" marL="0" indent="0">
              <a:buNone/>
            </a:pPr>
            <a:r>
              <a:rPr/>
              <a:t>Matrices are just multidimensional arrays. Matrices can be created with the </a:t>
            </a:r>
            <a:r>
              <a:rPr sz="1800">
                <a:latin typeface="Courier"/>
              </a:rPr>
              <a:t>cbind</a:t>
            </a:r>
            <a:r>
              <a:rPr/>
              <a:t>, </a:t>
            </a:r>
            <a:r>
              <a:rPr sz="1800">
                <a:latin typeface="Courier"/>
              </a:rPr>
              <a:t>rbind</a:t>
            </a:r>
            <a:r>
              <a:rPr/>
              <a:t>, or </a:t>
            </a:r>
            <a:r>
              <a:rPr sz="1800">
                <a:latin typeface="Courier"/>
              </a:rPr>
              <a:t>matrix</a:t>
            </a:r>
            <a:r>
              <a:rPr/>
              <a:t> functions</a:t>
            </a:r>
          </a:p>
          <a:p>
            <a:pPr lvl="0" marL="1270000" indent="0">
              <a:buNone/>
            </a:pPr>
            <a:r>
              <a:rPr sz="1800" i="1">
                <a:solidFill>
                  <a:srgbClr val="60A0B0"/>
                </a:solidFill>
                <a:latin typeface="Courier"/>
              </a:rPr>
              <a:t># cbind concatenates column vectors together</a:t>
            </a:r>
            <a:br/>
            <a:r>
              <a:rPr sz="1800">
                <a:latin typeface="Courier"/>
              </a:rPr>
              <a:t>mice.per.cage</a:t>
            </a:r>
          </a:p>
          <a:p>
            <a:pPr lvl="0" marL="1270000" indent="0">
              <a:buNone/>
            </a:pPr>
            <a:r>
              <a:rPr sz="1800">
                <a:latin typeface="Courier"/>
              </a:rPr>
              <a:t>##  [1]  5  6  2  1 14  3  6  8  5  5  9 14  5</a:t>
            </a:r>
          </a:p>
          <a:p>
            <a:pPr lvl="0" marL="1270000" indent="0">
              <a:buNone/>
            </a:pPr>
            <a:r>
              <a:rPr sz="1800">
                <a:latin typeface="Courier"/>
              </a:rPr>
              <a:t>mice.added</a:t>
            </a:r>
          </a:p>
          <a:p>
            <a:pPr lvl="0" marL="1270000" indent="0">
              <a:buNone/>
            </a:pPr>
            <a:r>
              <a:rPr sz="1800">
                <a:latin typeface="Courier"/>
              </a:rPr>
              <a:t>##  [1] 1 2 1 1 3 6 4 3 8 7 2 4 5</a:t>
            </a:r>
          </a:p>
          <a:p>
            <a:pPr lvl="0" marL="1270000" indent="0">
              <a:buNone/>
            </a:pPr>
            <a:r>
              <a:rPr sz="1800">
                <a:latin typeface="Courier"/>
              </a:rPr>
              <a:t>mice.mat &lt;-</a:t>
            </a:r>
            <a:r>
              <a:rPr sz="1800">
                <a:solidFill>
                  <a:srgbClr val="4070A0"/>
                </a:solidFill>
                <a:latin typeface="Courier"/>
              </a:rPr>
              <a:t> </a:t>
            </a:r>
            <a:r>
              <a:rPr sz="1800" b="1">
                <a:solidFill>
                  <a:srgbClr val="007020"/>
                </a:solidFill>
                <a:latin typeface="Courier"/>
              </a:rPr>
              <a:t>cbind</a:t>
            </a:r>
            <a:r>
              <a:rPr sz="1800">
                <a:latin typeface="Courier"/>
              </a:rPr>
              <a:t>(mice.per.cage,mice.added)</a:t>
            </a:r>
          </a:p>
        </p:txBody>
      </p:sp>
    </p:spTree>
  </p:cSl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a:latin typeface="Courier"/>
              </a:rPr>
              <a:t>mice.mat</a:t>
            </a:r>
          </a:p>
          <a:p>
            <a:pPr lvl="0" marL="1270000" indent="0">
              <a:buNone/>
            </a:pPr>
            <a:r>
              <a:rPr sz="1800">
                <a:latin typeface="Courier"/>
              </a:rPr>
              <a:t>##       mice.per.cage mice.added
##  [1,]             5          1
##  [2,]             6          2
##  [3,]             2          1
##  [4,]             1          1
##  [5,]            14          3
##  [6,]             3          6
##  [7,]             6          4
##  [8,]             8          3
##  [9,]             5          8
## [10,]             5          7
## [11,]             9          2
## [12,]            14          4
## [13,]             5          5</a:t>
            </a:r>
          </a:p>
        </p:txBody>
      </p:sp>
    </p:spTree>
  </p:cSl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Accessing parts of a matrix is similar to vectors, still using the </a:t>
            </a:r>
            <a:r>
              <a:rPr sz="1800">
                <a:latin typeface="Courier"/>
              </a:rPr>
              <a:t>[]</a:t>
            </a:r>
            <a:r>
              <a:rPr/>
              <a:t> operator except we are adding another number. Values in a matrices are accessed using a </a:t>
            </a:r>
            <a:r>
              <a:rPr sz="1800">
                <a:latin typeface="Courier"/>
              </a:rPr>
              <a:t>var[row,col]</a:t>
            </a:r>
            <a:r>
              <a:rPr/>
              <a:t> format</a:t>
            </a:r>
          </a:p>
          <a:p>
            <a:pPr lvl="0" marL="1270000" indent="0">
              <a:buNone/>
            </a:pPr>
            <a:r>
              <a:rPr sz="1800" i="1">
                <a:solidFill>
                  <a:srgbClr val="60A0B0"/>
                </a:solidFill>
                <a:latin typeface="Courier"/>
              </a:rPr>
              <a:t># Return the element in row 1, column 1. </a:t>
            </a:r>
            <a:br/>
            <a:r>
              <a:rPr sz="1800">
                <a:latin typeface="Courier"/>
              </a:rPr>
              <a:t>mice.mat[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p>
          <a:p>
            <a:pPr lvl="0" marL="1270000" indent="0">
              <a:buNone/>
            </a:pPr>
            <a:r>
              <a:rPr sz="1800">
                <a:latin typeface="Courier"/>
              </a:rPr>
              <a:t>## mice.per.cage 
##             5</a:t>
            </a:r>
          </a:p>
          <a:p>
            <a:pPr lvl="0" marL="1270000" indent="0">
              <a:buNone/>
            </a:pPr>
            <a:r>
              <a:rPr sz="1800" i="1">
                <a:solidFill>
                  <a:srgbClr val="60A0B0"/>
                </a:solidFill>
                <a:latin typeface="Courier"/>
              </a:rPr>
              <a:t># Return the element in row 3, column 2. </a:t>
            </a:r>
            <a:br/>
            <a:r>
              <a:rPr sz="1800">
                <a:latin typeface="Courier"/>
              </a:rPr>
              <a:t>mice.mat[</a:t>
            </a:r>
            <a:r>
              <a:rPr sz="1800">
                <a:solidFill>
                  <a:srgbClr val="40A070"/>
                </a:solidFill>
                <a:latin typeface="Courier"/>
              </a:rPr>
              <a:t>3</a:t>
            </a:r>
            <a:r>
              <a:rPr sz="1800">
                <a:latin typeface="Courier"/>
              </a:rPr>
              <a:t>,</a:t>
            </a:r>
            <a:r>
              <a:rPr sz="1800">
                <a:solidFill>
                  <a:srgbClr val="40A070"/>
                </a:solidFill>
                <a:latin typeface="Courier"/>
              </a:rPr>
              <a:t>2</a:t>
            </a:r>
            <a:r>
              <a:rPr sz="1800">
                <a:latin typeface="Courier"/>
              </a:rPr>
              <a:t>]</a:t>
            </a:r>
          </a:p>
          <a:p>
            <a:pPr lvl="0" marL="1270000" indent="0">
              <a:buNone/>
            </a:pPr>
            <a:r>
              <a:rPr sz="1800">
                <a:latin typeface="Courier"/>
              </a:rPr>
              <a:t>## mice.added 
##          1</a:t>
            </a:r>
          </a:p>
        </p:txBody>
      </p:sp>
    </p:spTree>
  </p:cSl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 Return the elements from rows 1 through 5 in column 2</a:t>
            </a:r>
            <a:br/>
            <a:r>
              <a:rPr sz="1800">
                <a:latin typeface="Courier"/>
              </a:rPr>
              <a:t>mice.mat[</a:t>
            </a:r>
            <a:r>
              <a:rPr sz="1800">
                <a:solidFill>
                  <a:srgbClr val="40A070"/>
                </a:solidFill>
                <a:latin typeface="Courier"/>
              </a:rPr>
              <a:t>1</a:t>
            </a:r>
            <a:r>
              <a:rPr sz="1800">
                <a:solidFill>
                  <a:srgbClr val="666666"/>
                </a:solidFill>
                <a:latin typeface="Courier"/>
              </a:rPr>
              <a:t>:</a:t>
            </a:r>
            <a:r>
              <a:rPr sz="1800">
                <a:solidFill>
                  <a:srgbClr val="40A070"/>
                </a:solidFill>
                <a:latin typeface="Courier"/>
              </a:rPr>
              <a:t>5</a:t>
            </a:r>
            <a:r>
              <a:rPr sz="1800">
                <a:latin typeface="Courier"/>
              </a:rPr>
              <a:t>,</a:t>
            </a:r>
            <a:r>
              <a:rPr sz="1800">
                <a:solidFill>
                  <a:srgbClr val="40A070"/>
                </a:solidFill>
                <a:latin typeface="Courier"/>
              </a:rPr>
              <a:t>2</a:t>
            </a:r>
            <a:r>
              <a:rPr sz="1800">
                <a:latin typeface="Courier"/>
              </a:rPr>
              <a:t>]</a:t>
            </a:r>
          </a:p>
          <a:p>
            <a:pPr lvl="0" marL="1270000" indent="0">
              <a:buNone/>
            </a:pPr>
            <a:r>
              <a:rPr sz="1800">
                <a:latin typeface="Courier"/>
              </a:rPr>
              <a:t>## [1] 1 2 1 1 3</a:t>
            </a:r>
          </a:p>
          <a:p>
            <a:pPr lvl="0" marL="1270000" indent="0">
              <a:buNone/>
            </a:pPr>
            <a:r>
              <a:rPr sz="1800" i="1">
                <a:solidFill>
                  <a:srgbClr val="60A0B0"/>
                </a:solidFill>
                <a:latin typeface="Courier"/>
              </a:rPr>
              <a:t># Return elements from rows 2 through 6 in columns 1 and 2</a:t>
            </a:r>
            <a:br/>
            <a:r>
              <a:rPr sz="1800">
                <a:latin typeface="Courier"/>
              </a:rPr>
              <a:t>mice.mat[</a:t>
            </a:r>
            <a:r>
              <a:rPr sz="1800">
                <a:solidFill>
                  <a:srgbClr val="40A070"/>
                </a:solidFill>
                <a:latin typeface="Courier"/>
              </a:rPr>
              <a:t>2</a:t>
            </a:r>
            <a:r>
              <a:rPr sz="1800">
                <a:solidFill>
                  <a:srgbClr val="666666"/>
                </a:solidFill>
                <a:latin typeface="Courier"/>
              </a:rPr>
              <a:t>:</a:t>
            </a:r>
            <a:r>
              <a:rPr sz="1800">
                <a:solidFill>
                  <a:srgbClr val="40A070"/>
                </a:solidFill>
                <a:latin typeface="Courier"/>
              </a:rPr>
              <a:t>6</a:t>
            </a:r>
            <a:r>
              <a:rPr sz="1800">
                <a:latin typeface="Courier"/>
              </a:rPr>
              <a:t>,</a:t>
            </a:r>
            <a:r>
              <a:rPr sz="1800">
                <a:solidFill>
                  <a:srgbClr val="40A070"/>
                </a:solidFill>
                <a:latin typeface="Courier"/>
              </a:rPr>
              <a:t>1</a:t>
            </a:r>
            <a:r>
              <a:rPr sz="1800">
                <a:solidFill>
                  <a:srgbClr val="666666"/>
                </a:solidFill>
                <a:latin typeface="Courier"/>
              </a:rPr>
              <a:t>:</a:t>
            </a:r>
            <a:r>
              <a:rPr sz="1800">
                <a:solidFill>
                  <a:srgbClr val="40A070"/>
                </a:solidFill>
                <a:latin typeface="Courier"/>
              </a:rPr>
              <a:t>2</a:t>
            </a:r>
            <a:r>
              <a:rPr sz="1800">
                <a:latin typeface="Courier"/>
              </a:rPr>
              <a:t>]</a:t>
            </a:r>
          </a:p>
          <a:p>
            <a:pPr lvl="0" marL="1270000" indent="0">
              <a:buNone/>
            </a:pPr>
            <a:r>
              <a:rPr sz="1800">
                <a:latin typeface="Courier"/>
              </a:rPr>
              <a:t>##      mice.per.cage mice.added
## [1,]             6          2
## [2,]             2          1
## [3,]             1          1
## [4,]            14          3
## [5,]             3          6</a:t>
            </a:r>
          </a:p>
        </p:txBody>
      </p:sp>
    </p:spTree>
  </p:cSl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 Return all rows of the second column by leaving the row field blank</a:t>
            </a:r>
            <a:br/>
            <a:r>
              <a:rPr sz="1800">
                <a:latin typeface="Courier"/>
              </a:rPr>
              <a:t>mice.mat[,</a:t>
            </a:r>
            <a:r>
              <a:rPr sz="1800">
                <a:solidFill>
                  <a:srgbClr val="40A070"/>
                </a:solidFill>
                <a:latin typeface="Courier"/>
              </a:rPr>
              <a:t>2</a:t>
            </a:r>
            <a:r>
              <a:rPr sz="1800">
                <a:latin typeface="Courier"/>
              </a:rPr>
              <a:t>]</a:t>
            </a:r>
          </a:p>
          <a:p>
            <a:pPr lvl="0" marL="1270000" indent="0">
              <a:buNone/>
            </a:pPr>
            <a:r>
              <a:rPr sz="1800">
                <a:latin typeface="Courier"/>
              </a:rPr>
              <a:t>##  [1] 1 2 1 1 3 6 4 3 8 7 2 4 5</a:t>
            </a:r>
          </a:p>
          <a:p>
            <a:pPr lvl="0" marL="1270000" indent="0">
              <a:buNone/>
            </a:pPr>
            <a:r>
              <a:rPr sz="1800" i="1">
                <a:solidFill>
                  <a:srgbClr val="60A0B0"/>
                </a:solidFill>
                <a:latin typeface="Courier"/>
              </a:rPr>
              <a:t># Same with columns. Return all columns of row 4 by leaving the </a:t>
            </a:r>
            <a:br/>
            <a:r>
              <a:rPr sz="1800" i="1">
                <a:solidFill>
                  <a:srgbClr val="60A0B0"/>
                </a:solidFill>
                <a:latin typeface="Courier"/>
              </a:rPr>
              <a:t># col field blank</a:t>
            </a:r>
            <a:br/>
            <a:r>
              <a:rPr sz="1800">
                <a:latin typeface="Courier"/>
              </a:rPr>
              <a:t>mice.mat[</a:t>
            </a:r>
            <a:r>
              <a:rPr sz="1800">
                <a:solidFill>
                  <a:srgbClr val="40A070"/>
                </a:solidFill>
                <a:latin typeface="Courier"/>
              </a:rPr>
              <a:t>4</a:t>
            </a:r>
            <a:r>
              <a:rPr sz="1800">
                <a:latin typeface="Courier"/>
              </a:rPr>
              <a:t>,]</a:t>
            </a:r>
          </a:p>
          <a:p>
            <a:pPr lvl="0" marL="1270000" indent="0">
              <a:buNone/>
            </a:pPr>
            <a:r>
              <a:rPr sz="1800">
                <a:latin typeface="Courier"/>
              </a:rPr>
              <a:t>## mice.per.cage    mice.added 
##             1             1</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RStudio</a:t>
            </a:r>
          </a:p>
        </p:txBody>
      </p:sp>
      <p:sp>
        <p:nvSpPr>
          <p:cNvPr id="3" name="Content Placeholder 2"/>
          <p:cNvSpPr>
            <a:spLocks noGrp="1"/>
          </p:cNvSpPr>
          <p:nvPr>
            <p:ph idx="1"/>
          </p:nvPr>
        </p:nvSpPr>
        <p:spPr/>
        <p:txBody>
          <a:bodyPr/>
          <a:lstStyle/>
          <a:p>
            <a:pPr lvl="0" marL="0" indent="0">
              <a:buNone/>
            </a:pPr>
            <a:r>
              <a:rPr/>
              <a:t>R can be run out of the box, but can feel both basic and difficult at the same time. RStudio is a comprehensive IDE built on top of R that makes using R feel better by keeping various windows organized, introducing new functionality such as Markdown documents, and adding a semi-GUI to R. It’s free and highly used in the R community. It can be downloaded here:</a:t>
            </a:r>
          </a:p>
          <a:p>
            <a:pPr lvl="0" marL="0" indent="0">
              <a:buNone/>
            </a:pPr>
            <a:r>
              <a:rPr>
                <a:hlinkClick r:id="rId2"/>
              </a:rPr>
              <a:t>https://www.rstudio.com/</a:t>
            </a:r>
          </a:p>
        </p:txBody>
      </p:sp>
    </p:spTree>
  </p:cSl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Storing</a:t>
            </a:r>
            <a:r>
              <a:rPr/>
              <a:t> </a:t>
            </a:r>
            <a:r>
              <a:rPr/>
              <a:t>Text</a:t>
            </a:r>
            <a:r>
              <a:rPr/>
              <a:t> </a:t>
            </a:r>
            <a:r>
              <a:rPr/>
              <a:t>Data</a:t>
            </a:r>
          </a:p>
        </p:txBody>
      </p:sp>
      <p:sp>
        <p:nvSpPr>
          <p:cNvPr id="3" name="Content Placeholder 2"/>
          <p:cNvSpPr>
            <a:spLocks noGrp="1"/>
          </p:cNvSpPr>
          <p:nvPr>
            <p:ph idx="1"/>
          </p:nvPr>
        </p:nvSpPr>
        <p:spPr/>
        <p:txBody>
          <a:bodyPr/>
          <a:lstStyle/>
          <a:p>
            <a:pPr lvl="0" marL="0" indent="0">
              <a:buNone/>
            </a:pPr>
            <a:r>
              <a:rPr/>
              <a:t>At times, you may need to store text data instead of numbers. To denote something as text, you use the </a:t>
            </a:r>
            <a:r>
              <a:rPr sz="1800">
                <a:latin typeface="Courier"/>
              </a:rPr>
              <a:t>""</a:t>
            </a:r>
            <a:r>
              <a:rPr/>
              <a:t> operators</a:t>
            </a:r>
          </a:p>
          <a:p>
            <a:pPr lvl="0" marL="1270000" indent="0">
              <a:buNone/>
            </a:pPr>
            <a:r>
              <a:rPr sz="1800">
                <a:latin typeface="Courier"/>
              </a:rPr>
              <a:t>greeting &lt;-</a:t>
            </a:r>
            <a:r>
              <a:rPr sz="1800">
                <a:solidFill>
                  <a:srgbClr val="4070A0"/>
                </a:solidFill>
                <a:latin typeface="Courier"/>
              </a:rPr>
              <a:t> "hello"</a:t>
            </a:r>
            <a:br/>
            <a:r>
              <a:rPr sz="1800">
                <a:latin typeface="Courier"/>
              </a:rPr>
              <a:t>greeting</a:t>
            </a:r>
          </a:p>
          <a:p>
            <a:pPr lvl="0" marL="1270000" indent="0">
              <a:buNone/>
            </a:pPr>
            <a:r>
              <a:rPr sz="1800">
                <a:latin typeface="Courier"/>
              </a:rPr>
              <a:t>## [1] "hello"</a:t>
            </a:r>
          </a:p>
          <a:p>
            <a:pPr lvl="0" marL="0" indent="0">
              <a:buNone/>
            </a:pPr>
            <a:r>
              <a:rPr/>
              <a:t>This is extremely different from:</a:t>
            </a:r>
          </a:p>
          <a:p>
            <a:pPr lvl="0" marL="1270000" indent="0">
              <a:buNone/>
            </a:pPr>
            <a:r>
              <a:rPr sz="1800">
                <a:latin typeface="Courier"/>
              </a:rPr>
              <a:t>greeting &lt;-</a:t>
            </a:r>
            <a:r>
              <a:rPr sz="1800">
                <a:solidFill>
                  <a:srgbClr val="4070A0"/>
                </a:solidFill>
                <a:latin typeface="Courier"/>
              </a:rPr>
              <a:t> </a:t>
            </a:r>
            <a:r>
              <a:rPr sz="1800">
                <a:latin typeface="Courier"/>
              </a:rPr>
              <a:t>hello</a:t>
            </a:r>
          </a:p>
          <a:p>
            <a:pPr lvl="0" marL="0" indent="0">
              <a:buNone/>
            </a:pPr>
            <a:r>
              <a:rPr/>
              <a:t>As a note, </a:t>
            </a:r>
            <a:r>
              <a:rPr sz="1800">
                <a:latin typeface="Courier"/>
              </a:rPr>
              <a:t>''</a:t>
            </a:r>
            <a:r>
              <a:rPr/>
              <a:t> is generally interchangeable with </a:t>
            </a:r>
            <a:r>
              <a:rPr sz="1800">
                <a:latin typeface="Courier"/>
              </a:rPr>
              <a:t>""</a:t>
            </a:r>
            <a:r>
              <a:rPr/>
              <a:t>. You can use either one to denote a string</a:t>
            </a:r>
          </a:p>
        </p:txBody>
      </p:sp>
    </p:spTree>
  </p:cSl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can create character vectors in the same way as vectors of numbers:</a:t>
            </a:r>
          </a:p>
          <a:p>
            <a:pPr lvl="0" marL="1270000" indent="0">
              <a:buNone/>
            </a:pPr>
            <a:r>
              <a:rPr sz="1800">
                <a:latin typeface="Courier"/>
              </a:rPr>
              <a:t>metallica&lt;-</a:t>
            </a:r>
            <a:r>
              <a:rPr sz="1800" b="1">
                <a:solidFill>
                  <a:srgbClr val="007020"/>
                </a:solidFill>
                <a:latin typeface="Courier"/>
              </a:rPr>
              <a:t>c</a:t>
            </a:r>
            <a:r>
              <a:rPr sz="1800">
                <a:latin typeface="Courier"/>
              </a:rPr>
              <a:t>(</a:t>
            </a:r>
            <a:r>
              <a:rPr sz="1800">
                <a:solidFill>
                  <a:srgbClr val="4070A0"/>
                </a:solidFill>
                <a:latin typeface="Courier"/>
              </a:rPr>
              <a:t>"Lars"</a:t>
            </a:r>
            <a:r>
              <a:rPr sz="1800">
                <a:latin typeface="Courier"/>
              </a:rPr>
              <a:t>,</a:t>
            </a:r>
            <a:r>
              <a:rPr sz="1800">
                <a:solidFill>
                  <a:srgbClr val="4070A0"/>
                </a:solidFill>
                <a:latin typeface="Courier"/>
              </a:rPr>
              <a:t>"James"</a:t>
            </a:r>
            <a:r>
              <a:rPr sz="1800">
                <a:latin typeface="Courier"/>
              </a:rPr>
              <a:t>,</a:t>
            </a:r>
            <a:r>
              <a:rPr sz="1800">
                <a:solidFill>
                  <a:srgbClr val="4070A0"/>
                </a:solidFill>
                <a:latin typeface="Courier"/>
              </a:rPr>
              <a:t>"Jason"</a:t>
            </a:r>
            <a:r>
              <a:rPr sz="1800">
                <a:latin typeface="Courier"/>
              </a:rPr>
              <a:t>,</a:t>
            </a:r>
            <a:r>
              <a:rPr sz="1800">
                <a:solidFill>
                  <a:srgbClr val="4070A0"/>
                </a:solidFill>
                <a:latin typeface="Courier"/>
              </a:rPr>
              <a:t>"Kirk"</a:t>
            </a:r>
            <a:r>
              <a:rPr sz="1800">
                <a:latin typeface="Courier"/>
              </a:rPr>
              <a:t>)</a:t>
            </a:r>
            <a:br/>
            <a:r>
              <a:rPr sz="1800">
                <a:latin typeface="Courier"/>
              </a:rPr>
              <a:t>metallica</a:t>
            </a:r>
          </a:p>
          <a:p>
            <a:pPr lvl="0" marL="1270000" indent="0">
              <a:buNone/>
            </a:pPr>
            <a:r>
              <a:rPr sz="1800">
                <a:latin typeface="Courier"/>
              </a:rPr>
              <a:t>## [1] "Lars"  "James" "Jason" "Kirk"</a:t>
            </a:r>
          </a:p>
          <a:p>
            <a:pPr lvl="0" marL="0" indent="0">
              <a:buNone/>
            </a:pPr>
            <a:r>
              <a:rPr/>
              <a:t>You can index them exactly the same as well</a:t>
            </a:r>
          </a:p>
          <a:p>
            <a:pPr lvl="0" marL="1270000" indent="0">
              <a:buNone/>
            </a:pPr>
            <a:r>
              <a:rPr sz="1800">
                <a:latin typeface="Courier"/>
              </a:rPr>
              <a:t>metallica[</a:t>
            </a:r>
            <a:r>
              <a:rPr sz="1800">
                <a:solidFill>
                  <a:srgbClr val="40A070"/>
                </a:solidFill>
                <a:latin typeface="Courier"/>
              </a:rPr>
              <a:t>2</a:t>
            </a:r>
            <a:r>
              <a:rPr sz="1800">
                <a:latin typeface="Courier"/>
              </a:rPr>
              <a:t>]</a:t>
            </a:r>
          </a:p>
          <a:p>
            <a:pPr lvl="0" marL="1270000" indent="0">
              <a:buNone/>
            </a:pPr>
            <a:r>
              <a:rPr sz="1800">
                <a:latin typeface="Courier"/>
              </a:rPr>
              <a:t>## [1] "James"</a:t>
            </a:r>
          </a:p>
        </p:txBody>
      </p:sp>
    </p:spTree>
  </p:cSl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Functions are data type-specific. For example, you cannot take the square root of </a:t>
            </a:r>
            <a:r>
              <a:rPr sz="1800">
                <a:latin typeface="Courier"/>
              </a:rPr>
              <a:t>"hello"</a:t>
            </a:r>
            <a:r>
              <a:rPr/>
              <a:t> or </a:t>
            </a:r>
            <a:r>
              <a:rPr sz="1800">
                <a:latin typeface="Courier"/>
              </a:rPr>
              <a:t>"Lars"</a:t>
            </a:r>
            <a:r>
              <a:rPr/>
              <a:t>. There are character-specific functions as well, such as the </a:t>
            </a:r>
            <a:r>
              <a:rPr sz="1800">
                <a:latin typeface="Courier"/>
              </a:rPr>
              <a:t>nchar()</a:t>
            </a:r>
            <a:r>
              <a:rPr/>
              <a:t> function which tells us how many characters are in a character string</a:t>
            </a:r>
          </a:p>
          <a:p>
            <a:pPr lvl="0" marL="1270000" indent="0">
              <a:buNone/>
            </a:pPr>
            <a:r>
              <a:rPr sz="1800" b="1">
                <a:solidFill>
                  <a:srgbClr val="007020"/>
                </a:solidFill>
                <a:latin typeface="Courier"/>
              </a:rPr>
              <a:t>nchar</a:t>
            </a:r>
            <a:r>
              <a:rPr sz="1800">
                <a:latin typeface="Courier"/>
              </a:rPr>
              <a:t>(metallica[</a:t>
            </a:r>
            <a:r>
              <a:rPr sz="1800">
                <a:solidFill>
                  <a:srgbClr val="40A070"/>
                </a:solidFill>
                <a:latin typeface="Courier"/>
              </a:rPr>
              <a:t>4</a:t>
            </a:r>
            <a:r>
              <a:rPr sz="1800">
                <a:latin typeface="Courier"/>
              </a:rPr>
              <a:t>])</a:t>
            </a:r>
          </a:p>
          <a:p>
            <a:pPr lvl="0" marL="1270000" indent="0">
              <a:buNone/>
            </a:pPr>
            <a:r>
              <a:rPr sz="1800">
                <a:latin typeface="Courier"/>
              </a:rPr>
              <a:t>## [1] 4</a:t>
            </a:r>
          </a:p>
          <a:p>
            <a:pPr lvl="0" marL="0" indent="0">
              <a:buNone/>
            </a:pPr>
            <a:r>
              <a:rPr/>
              <a:t>You can use this function on the entire </a:t>
            </a:r>
            <a:r>
              <a:rPr sz="1800">
                <a:latin typeface="Courier"/>
              </a:rPr>
              <a:t>metallica</a:t>
            </a:r>
            <a:r>
              <a:rPr/>
              <a:t> array as well to get the number of characters in each string</a:t>
            </a:r>
          </a:p>
          <a:p>
            <a:pPr lvl="0" marL="1270000" indent="0">
              <a:buNone/>
            </a:pPr>
            <a:r>
              <a:rPr sz="1800" b="1">
                <a:solidFill>
                  <a:srgbClr val="007020"/>
                </a:solidFill>
                <a:latin typeface="Courier"/>
              </a:rPr>
              <a:t>nchar</a:t>
            </a:r>
            <a:r>
              <a:rPr sz="1800">
                <a:latin typeface="Courier"/>
              </a:rPr>
              <a:t>(metallica)</a:t>
            </a:r>
          </a:p>
          <a:p>
            <a:pPr lvl="0" marL="1270000" indent="0">
              <a:buNone/>
            </a:pPr>
            <a:r>
              <a:rPr sz="1800">
                <a:latin typeface="Courier"/>
              </a:rPr>
              <a:t>## [1] 4 5 5 4</a:t>
            </a:r>
          </a:p>
        </p:txBody>
      </p:sp>
    </p:spTree>
  </p:cSl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Logical</a:t>
            </a:r>
            <a:r>
              <a:rPr/>
              <a:t> </a:t>
            </a:r>
            <a:r>
              <a:rPr/>
              <a:t>Values</a:t>
            </a:r>
          </a:p>
        </p:txBody>
      </p:sp>
      <p:sp>
        <p:nvSpPr>
          <p:cNvPr id="3" name="Content Placeholder 2"/>
          <p:cNvSpPr>
            <a:spLocks noGrp="1"/>
          </p:cNvSpPr>
          <p:nvPr>
            <p:ph idx="1"/>
          </p:nvPr>
        </p:nvSpPr>
        <p:spPr/>
        <p:txBody>
          <a:bodyPr/>
          <a:lstStyle/>
          <a:p>
            <a:pPr lvl="0" marL="0" indent="0">
              <a:buNone/>
            </a:pPr>
            <a:r>
              <a:rPr/>
              <a:t>Logical values tell you whether something is </a:t>
            </a:r>
            <a:r>
              <a:rPr sz="1800">
                <a:latin typeface="Courier"/>
              </a:rPr>
              <a:t>TRUE</a:t>
            </a:r>
            <a:r>
              <a:rPr/>
              <a:t> or </a:t>
            </a:r>
            <a:r>
              <a:rPr sz="1800">
                <a:latin typeface="Courier"/>
              </a:rPr>
              <a:t>FALSE</a:t>
            </a:r>
            <a:r>
              <a:rPr/>
              <a:t>. These can also be represented as </a:t>
            </a:r>
            <a:r>
              <a:rPr sz="1800">
                <a:latin typeface="Courier"/>
              </a:rPr>
              <a:t>1</a:t>
            </a:r>
            <a:r>
              <a:rPr/>
              <a:t> and </a:t>
            </a:r>
            <a:r>
              <a:rPr sz="1800">
                <a:latin typeface="Courier"/>
              </a:rPr>
              <a:t>0</a:t>
            </a:r>
            <a:r>
              <a:rPr/>
              <a:t>, respectively. This data type can be created from a variety of commands, but most simply are created when testing if numbers are equal to, greater than, or less than each other which are represented by the </a:t>
            </a:r>
            <a:r>
              <a:rPr sz="1800">
                <a:latin typeface="Courier"/>
              </a:rPr>
              <a:t>==</a:t>
            </a:r>
            <a:r>
              <a:rPr/>
              <a:t>, </a:t>
            </a:r>
            <a:r>
              <a:rPr sz="1800">
                <a:latin typeface="Courier"/>
              </a:rPr>
              <a:t>&gt;</a:t>
            </a:r>
            <a:r>
              <a:rPr/>
              <a:t>, and </a:t>
            </a:r>
            <a:r>
              <a:rPr sz="1800">
                <a:latin typeface="Courier"/>
              </a:rPr>
              <a:t>&lt;</a:t>
            </a:r>
            <a:r>
              <a:rPr/>
              <a:t> operators, respectively.</a:t>
            </a:r>
          </a:p>
        </p:txBody>
      </p:sp>
    </p:spTree>
  </p:cSl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 Less than</a:t>
            </a:r>
            <a:br/>
            <a:r>
              <a:rPr sz="1800">
                <a:solidFill>
                  <a:srgbClr val="40A070"/>
                </a:solidFill>
                <a:latin typeface="Courier"/>
              </a:rPr>
              <a:t>21</a:t>
            </a:r>
            <a:r>
              <a:rPr sz="1800">
                <a:latin typeface="Courier"/>
              </a:rPr>
              <a:t> </a:t>
            </a:r>
            <a:r>
              <a:rPr sz="1800">
                <a:solidFill>
                  <a:srgbClr val="666666"/>
                </a:solidFill>
                <a:latin typeface="Courier"/>
              </a:rPr>
              <a:t>&lt;</a:t>
            </a:r>
            <a:r>
              <a:rPr sz="1800">
                <a:solidFill>
                  <a:srgbClr val="4070A0"/>
                </a:solidFill>
                <a:latin typeface="Courier"/>
              </a:rPr>
              <a:t> </a:t>
            </a:r>
            <a:r>
              <a:rPr sz="1800">
                <a:solidFill>
                  <a:srgbClr val="40A070"/>
                </a:solidFill>
                <a:latin typeface="Courier"/>
              </a:rPr>
              <a:t>50</a:t>
            </a:r>
          </a:p>
          <a:p>
            <a:pPr lvl="0" marL="1270000" indent="0">
              <a:buNone/>
            </a:pPr>
            <a:r>
              <a:rPr sz="1800">
                <a:latin typeface="Courier"/>
              </a:rPr>
              <a:t>## [1] TRUE</a:t>
            </a:r>
          </a:p>
          <a:p>
            <a:pPr lvl="0" marL="1270000" indent="0">
              <a:buNone/>
            </a:pPr>
            <a:r>
              <a:rPr sz="1800" i="1">
                <a:solidFill>
                  <a:srgbClr val="60A0B0"/>
                </a:solidFill>
                <a:latin typeface="Courier"/>
              </a:rPr>
              <a:t># Greater than</a:t>
            </a:r>
            <a:br/>
            <a:r>
              <a:rPr sz="1800">
                <a:solidFill>
                  <a:srgbClr val="40A070"/>
                </a:solidFill>
                <a:latin typeface="Courier"/>
              </a:rPr>
              <a:t>21</a:t>
            </a:r>
            <a:r>
              <a:rPr sz="1800">
                <a:latin typeface="Courier"/>
              </a:rPr>
              <a:t>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50</a:t>
            </a:r>
          </a:p>
          <a:p>
            <a:pPr lvl="0" marL="1270000" indent="0">
              <a:buNone/>
            </a:pPr>
            <a:r>
              <a:rPr sz="1800">
                <a:latin typeface="Courier"/>
              </a:rPr>
              <a:t>## [1] FALSE</a:t>
            </a:r>
          </a:p>
          <a:p>
            <a:pPr lvl="0" marL="1270000" indent="0">
              <a:buNone/>
            </a:pPr>
            <a:r>
              <a:rPr sz="1800" i="1">
                <a:solidFill>
                  <a:srgbClr val="60A0B0"/>
                </a:solidFill>
                <a:latin typeface="Courier"/>
              </a:rPr>
              <a:t># Equal to</a:t>
            </a:r>
            <a:br/>
            <a:r>
              <a:rPr sz="1800">
                <a:solidFill>
                  <a:srgbClr val="40A070"/>
                </a:solidFill>
                <a:latin typeface="Courier"/>
              </a:rPr>
              <a:t>21</a:t>
            </a:r>
            <a:r>
              <a:rPr sz="1800">
                <a:latin typeface="Courier"/>
              </a:rPr>
              <a:t> </a:t>
            </a:r>
            <a:r>
              <a:rPr sz="1800">
                <a:solidFill>
                  <a:srgbClr val="666666"/>
                </a:solidFill>
                <a:latin typeface="Courier"/>
              </a:rPr>
              <a:t>==</a:t>
            </a:r>
            <a:r>
              <a:rPr sz="1800">
                <a:solidFill>
                  <a:srgbClr val="4070A0"/>
                </a:solidFill>
                <a:latin typeface="Courier"/>
              </a:rPr>
              <a:t> </a:t>
            </a:r>
            <a:r>
              <a:rPr sz="1800">
                <a:solidFill>
                  <a:srgbClr val="40A070"/>
                </a:solidFill>
                <a:latin typeface="Courier"/>
              </a:rPr>
              <a:t>50</a:t>
            </a:r>
          </a:p>
          <a:p>
            <a:pPr lvl="0" marL="1270000" indent="0">
              <a:buNone/>
            </a:pPr>
            <a:r>
              <a:rPr sz="1800">
                <a:latin typeface="Courier"/>
              </a:rPr>
              <a:t>## [1] FALSE</a:t>
            </a:r>
          </a:p>
        </p:txBody>
      </p:sp>
    </p:spTree>
  </p:cSl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Table of logical operators:</a:t>
            </a:r>
          </a:p>
        </p:txBody>
      </p:sp>
    </p:spTree>
  </p:cSl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2057400"/>
                <a:gridCol w="2057400"/>
                <a:gridCol w="2057400"/>
                <a:gridCol w="2057400"/>
              </a:tblGrid>
              <a:tr h="0">
                <a:tc>
                  <a:txBody>
                    <a:bodyPr/>
                    <a:lstStyle/>
                    <a:p>
                      <a:pPr lvl="0" marL="0" indent="0">
                        <a:buNone/>
                      </a:pPr>
                      <a:r>
                        <a:rPr/>
                        <a:t>operation</a:t>
                      </a:r>
                    </a:p>
                  </a:txBody>
                  <a:tcPr/>
                </a:tc>
                <a:tc>
                  <a:txBody>
                    <a:bodyPr/>
                    <a:lstStyle/>
                    <a:p>
                      <a:pPr lvl="0" marL="0" indent="0">
                        <a:buNone/>
                      </a:pPr>
                      <a:r>
                        <a:rPr/>
                        <a:t>operator</a:t>
                      </a:r>
                    </a:p>
                  </a:txBody>
                  <a:tcPr/>
                </a:tc>
                <a:tc>
                  <a:txBody>
                    <a:bodyPr/>
                    <a:lstStyle/>
                    <a:p>
                      <a:pPr lvl="0" marL="0" indent="0">
                        <a:buNone/>
                      </a:pPr>
                      <a:r>
                        <a:rPr/>
                        <a:t>example</a:t>
                      </a:r>
                      <a:r>
                        <a:rPr/>
                        <a:t> </a:t>
                      </a:r>
                      <a:r>
                        <a:rPr/>
                        <a:t>input</a:t>
                      </a:r>
                    </a:p>
                  </a:txBody>
                  <a:tcPr/>
                </a:tc>
                <a:tc>
                  <a:txBody>
                    <a:bodyPr/>
                    <a:lstStyle/>
                    <a:p>
                      <a:pPr lvl="0" marL="0" indent="0">
                        <a:buNone/>
                      </a:pPr>
                      <a:r>
                        <a:rPr/>
                        <a:t>answer</a:t>
                      </a:r>
                    </a:p>
                  </a:txBody>
                  <a:tcPr/>
                </a:tc>
              </a:tr>
              <a:tr h="0">
                <a:tc>
                  <a:txBody>
                    <a:bodyPr/>
                    <a:lstStyle/>
                    <a:p>
                      <a:pPr lvl="0" marL="0" indent="0">
                        <a:buNone/>
                      </a:pPr>
                      <a:r>
                        <a:rPr/>
                        <a:t>less</a:t>
                      </a:r>
                      <a:r>
                        <a:rPr/>
                        <a:t> </a:t>
                      </a:r>
                      <a:r>
                        <a:rPr/>
                        <a:t>than</a:t>
                      </a:r>
                    </a:p>
                  </a:txBody>
                </a:tc>
                <a:tc>
                  <a:txBody>
                    <a:bodyPr/>
                    <a:lstStyle/>
                    <a:p>
                      <a:pPr lvl="0" marL="0" indent="0">
                        <a:buNone/>
                      </a:pPr>
                      <a:r>
                        <a:rPr sz="1800">
                          <a:latin typeface="Courier"/>
                        </a:rPr>
                        <a:t>&lt;</a:t>
                      </a:r>
                    </a:p>
                  </a:txBody>
                </a:tc>
                <a:tc>
                  <a:txBody>
                    <a:bodyPr/>
                    <a:lstStyle/>
                    <a:p>
                      <a:pPr lvl="0" marL="0" indent="0">
                        <a:buNone/>
                      </a:pPr>
                      <a:r>
                        <a:rPr sz="1800">
                          <a:latin typeface="Courier"/>
                        </a:rPr>
                        <a:t>2 &lt; 3</a:t>
                      </a:r>
                    </a:p>
                  </a:txBody>
                </a:tc>
                <a:tc>
                  <a:txBody>
                    <a:bodyPr/>
                    <a:lstStyle/>
                    <a:p>
                      <a:pPr lvl="0" marL="0" indent="0">
                        <a:buNone/>
                      </a:pPr>
                      <a:r>
                        <a:rPr sz="1800">
                          <a:latin typeface="Courier"/>
                        </a:rPr>
                        <a:t>TRUE</a:t>
                      </a:r>
                    </a:p>
                  </a:txBody>
                </a:tc>
              </a:tr>
              <a:tr h="0">
                <a:tc>
                  <a:txBody>
                    <a:bodyPr/>
                    <a:lstStyle/>
                    <a:p>
                      <a:pPr lvl="0" marL="0" indent="0">
                        <a:buNone/>
                      </a:pPr>
                      <a:r>
                        <a:rPr/>
                        <a:t>less</a:t>
                      </a:r>
                      <a:r>
                        <a:rPr/>
                        <a:t> </a:t>
                      </a:r>
                      <a:r>
                        <a:rPr/>
                        <a:t>than</a:t>
                      </a:r>
                      <a:r>
                        <a:rPr/>
                        <a:t> </a:t>
                      </a:r>
                      <a:r>
                        <a:rPr/>
                        <a:t>or</a:t>
                      </a:r>
                      <a:r>
                        <a:rPr/>
                        <a:t> </a:t>
                      </a:r>
                      <a:r>
                        <a:rPr/>
                        <a:t>equal</a:t>
                      </a:r>
                      <a:r>
                        <a:rPr/>
                        <a:t> </a:t>
                      </a:r>
                      <a:r>
                        <a:rPr/>
                        <a:t>to</a:t>
                      </a:r>
                    </a:p>
                  </a:txBody>
                </a:tc>
                <a:tc>
                  <a:txBody>
                    <a:bodyPr/>
                    <a:lstStyle/>
                    <a:p>
                      <a:pPr lvl="0" marL="0" indent="0">
                        <a:buNone/>
                      </a:pPr>
                      <a:r>
                        <a:rPr sz="1800">
                          <a:latin typeface="Courier"/>
                        </a:rPr>
                        <a:t>&lt;=</a:t>
                      </a:r>
                    </a:p>
                  </a:txBody>
                </a:tc>
                <a:tc>
                  <a:txBody>
                    <a:bodyPr/>
                    <a:lstStyle/>
                    <a:p>
                      <a:pPr lvl="0" marL="0" indent="0">
                        <a:buNone/>
                      </a:pPr>
                      <a:r>
                        <a:rPr sz="1800">
                          <a:latin typeface="Courier"/>
                        </a:rPr>
                        <a:t>2 &lt;= 3</a:t>
                      </a:r>
                    </a:p>
                  </a:txBody>
                </a:tc>
                <a:tc>
                  <a:txBody>
                    <a:bodyPr/>
                    <a:lstStyle/>
                    <a:p>
                      <a:pPr lvl="0" marL="0" indent="0">
                        <a:buNone/>
                      </a:pPr>
                      <a:r>
                        <a:rPr sz="1800">
                          <a:latin typeface="Courier"/>
                        </a:rPr>
                        <a:t>TRUE</a:t>
                      </a:r>
                    </a:p>
                  </a:txBody>
                </a:tc>
              </a:tr>
              <a:tr h="0">
                <a:tc>
                  <a:txBody>
                    <a:bodyPr/>
                    <a:lstStyle/>
                    <a:p>
                      <a:pPr lvl="0" marL="0" indent="0">
                        <a:buNone/>
                      </a:pPr>
                      <a:r>
                        <a:rPr/>
                        <a:t>greater</a:t>
                      </a:r>
                      <a:r>
                        <a:rPr/>
                        <a:t> </a:t>
                      </a:r>
                      <a:r>
                        <a:rPr/>
                        <a:t>than</a:t>
                      </a:r>
                    </a:p>
                  </a:txBody>
                </a:tc>
                <a:tc>
                  <a:txBody>
                    <a:bodyPr/>
                    <a:lstStyle/>
                    <a:p>
                      <a:pPr lvl="0" marL="0" indent="0">
                        <a:buNone/>
                      </a:pPr>
                      <a:r>
                        <a:rPr sz="1800">
                          <a:latin typeface="Courier"/>
                        </a:rPr>
                        <a:t>&gt;</a:t>
                      </a:r>
                    </a:p>
                  </a:txBody>
                </a:tc>
                <a:tc>
                  <a:txBody>
                    <a:bodyPr/>
                    <a:lstStyle/>
                    <a:p>
                      <a:pPr lvl="0" marL="0" indent="0">
                        <a:buNone/>
                      </a:pPr>
                      <a:r>
                        <a:rPr sz="1800">
                          <a:latin typeface="Courier"/>
                        </a:rPr>
                        <a:t>2 &gt; 3</a:t>
                      </a:r>
                    </a:p>
                  </a:txBody>
                </a:tc>
                <a:tc>
                  <a:txBody>
                    <a:bodyPr/>
                    <a:lstStyle/>
                    <a:p>
                      <a:pPr lvl="0" marL="0" indent="0">
                        <a:buNone/>
                      </a:pPr>
                      <a:r>
                        <a:rPr sz="1800">
                          <a:latin typeface="Courier"/>
                        </a:rPr>
                        <a:t>FALSE</a:t>
                      </a:r>
                    </a:p>
                  </a:txBody>
                </a:tc>
              </a:tr>
              <a:tr h="0">
                <a:tc>
                  <a:txBody>
                    <a:bodyPr/>
                    <a:lstStyle/>
                    <a:p>
                      <a:pPr lvl="0" marL="0" indent="0">
                        <a:buNone/>
                      </a:pPr>
                      <a:r>
                        <a:rPr/>
                        <a:t>greater</a:t>
                      </a:r>
                      <a:r>
                        <a:rPr/>
                        <a:t> </a:t>
                      </a:r>
                      <a:r>
                        <a:rPr/>
                        <a:t>than</a:t>
                      </a:r>
                      <a:r>
                        <a:rPr/>
                        <a:t> </a:t>
                      </a:r>
                      <a:r>
                        <a:rPr/>
                        <a:t>or</a:t>
                      </a:r>
                      <a:r>
                        <a:rPr/>
                        <a:t> </a:t>
                      </a:r>
                      <a:r>
                        <a:rPr/>
                        <a:t>equal</a:t>
                      </a:r>
                    </a:p>
                  </a:txBody>
                </a:tc>
                <a:tc>
                  <a:txBody>
                    <a:bodyPr/>
                    <a:lstStyle/>
                    <a:p>
                      <a:pPr lvl="0" marL="0" indent="0">
                        <a:buNone/>
                      </a:pPr>
                      <a:r>
                        <a:rPr sz="1800">
                          <a:latin typeface="Courier"/>
                        </a:rPr>
                        <a:t>&gt;=</a:t>
                      </a:r>
                    </a:p>
                  </a:txBody>
                </a:tc>
                <a:tc>
                  <a:txBody>
                    <a:bodyPr/>
                    <a:lstStyle/>
                    <a:p>
                      <a:pPr lvl="0" marL="0" indent="0">
                        <a:buNone/>
                      </a:pPr>
                      <a:r>
                        <a:rPr sz="1800">
                          <a:latin typeface="Courier"/>
                        </a:rPr>
                        <a:t>2 &gt;= 3</a:t>
                      </a:r>
                    </a:p>
                  </a:txBody>
                </a:tc>
                <a:tc>
                  <a:txBody>
                    <a:bodyPr/>
                    <a:lstStyle/>
                    <a:p>
                      <a:pPr lvl="0" marL="0" indent="0">
                        <a:buNone/>
                      </a:pPr>
                      <a:r>
                        <a:rPr sz="1800">
                          <a:latin typeface="Courier"/>
                        </a:rPr>
                        <a:t>FALSE</a:t>
                      </a:r>
                    </a:p>
                  </a:txBody>
                </a:tc>
              </a:tr>
              <a:tr h="0">
                <a:tc>
                  <a:txBody>
                    <a:bodyPr/>
                    <a:lstStyle/>
                    <a:p>
                      <a:pPr lvl="0" marL="0" indent="0">
                        <a:buNone/>
                      </a:pPr>
                      <a:r>
                        <a:rPr/>
                        <a:t>equal</a:t>
                      </a:r>
                      <a:r>
                        <a:rPr/>
                        <a:t> </a:t>
                      </a:r>
                      <a:r>
                        <a:rPr/>
                        <a:t>to</a:t>
                      </a:r>
                    </a:p>
                  </a:txBody>
                </a:tc>
                <a:tc>
                  <a:txBody>
                    <a:bodyPr/>
                    <a:lstStyle/>
                    <a:p>
                      <a:pPr lvl="0" marL="0" indent="0">
                        <a:buNone/>
                      </a:pPr>
                      <a:r>
                        <a:rPr sz="1800">
                          <a:latin typeface="Courier"/>
                        </a:rPr>
                        <a:t>==</a:t>
                      </a:r>
                    </a:p>
                  </a:txBody>
                </a:tc>
                <a:tc>
                  <a:txBody>
                    <a:bodyPr/>
                    <a:lstStyle/>
                    <a:p>
                      <a:pPr lvl="0" marL="0" indent="0">
                        <a:buNone/>
                      </a:pPr>
                      <a:r>
                        <a:rPr sz="1800">
                          <a:latin typeface="Courier"/>
                        </a:rPr>
                        <a:t>2 == 3</a:t>
                      </a:r>
                    </a:p>
                  </a:txBody>
                </a:tc>
                <a:tc>
                  <a:txBody>
                    <a:bodyPr/>
                    <a:lstStyle/>
                    <a:p>
                      <a:pPr lvl="0" marL="0" indent="0">
                        <a:buNone/>
                      </a:pPr>
                      <a:r>
                        <a:rPr sz="1800">
                          <a:latin typeface="Courier"/>
                        </a:rPr>
                        <a:t>FALSE</a:t>
                      </a:r>
                    </a:p>
                  </a:txBody>
                </a:tc>
              </a:tr>
              <a:tr h="0">
                <a:tc>
                  <a:txBody>
                    <a:bodyPr/>
                    <a:lstStyle/>
                    <a:p>
                      <a:pPr lvl="0" marL="0" indent="0">
                        <a:buNone/>
                      </a:pPr>
                      <a:r>
                        <a:rPr/>
                        <a:t>not</a:t>
                      </a:r>
                      <a:r>
                        <a:rPr/>
                        <a:t> </a:t>
                      </a:r>
                      <a:r>
                        <a:rPr/>
                        <a:t>equal</a:t>
                      </a:r>
                      <a:r>
                        <a:rPr/>
                        <a:t> </a:t>
                      </a:r>
                      <a:r>
                        <a:rPr/>
                        <a:t>to</a:t>
                      </a:r>
                    </a:p>
                  </a:txBody>
                </a:tc>
                <a:tc>
                  <a:txBody>
                    <a:bodyPr/>
                    <a:lstStyle/>
                    <a:p>
                      <a:pPr lvl="0" marL="0" indent="0">
                        <a:buNone/>
                      </a:pPr>
                      <a:r>
                        <a:rPr sz="1800">
                          <a:latin typeface="Courier"/>
                        </a:rPr>
                        <a:t>!=</a:t>
                      </a:r>
                    </a:p>
                  </a:txBody>
                </a:tc>
                <a:tc>
                  <a:txBody>
                    <a:bodyPr/>
                    <a:lstStyle/>
                    <a:p>
                      <a:pPr lvl="0" marL="0" indent="0">
                        <a:buNone/>
                      </a:pPr>
                      <a:r>
                        <a:rPr sz="1800">
                          <a:latin typeface="Courier"/>
                        </a:rPr>
                        <a:t>2 != 3</a:t>
                      </a:r>
                    </a:p>
                  </a:txBody>
                </a:tc>
                <a:tc>
                  <a:txBody>
                    <a:bodyPr/>
                    <a:lstStyle/>
                    <a:p>
                      <a:pPr lvl="0" marL="0" indent="0">
                        <a:buNone/>
                      </a:pPr>
                      <a:r>
                        <a:rPr sz="1800">
                          <a:latin typeface="Courier"/>
                        </a:rPr>
                        <a:t>TRUE</a:t>
                      </a:r>
                    </a:p>
                  </a:txBody>
                </a:tc>
              </a:tr>
            </a:tbl>
          </a:graphicData>
        </a:graphic>
      </p:graphicFrame>
    </p:spTree>
  </p:cSl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Other important logical operators:</a:t>
            </a:r>
          </a:p>
        </p:txBody>
      </p:sp>
    </p:spTree>
  </p:cSl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2057400"/>
                <a:gridCol w="2057400"/>
                <a:gridCol w="2057400"/>
                <a:gridCol w="2057400"/>
              </a:tblGrid>
              <a:tr h="0">
                <a:tc>
                  <a:txBody>
                    <a:bodyPr/>
                    <a:lstStyle/>
                    <a:p>
                      <a:pPr lvl="0" marL="0" indent="0">
                        <a:buNone/>
                      </a:pPr>
                      <a:r>
                        <a:rPr/>
                        <a:t>operation</a:t>
                      </a:r>
                    </a:p>
                  </a:txBody>
                  <a:tcPr/>
                </a:tc>
                <a:tc>
                  <a:txBody>
                    <a:bodyPr/>
                    <a:lstStyle/>
                    <a:p>
                      <a:pPr lvl="0" marL="0" indent="0">
                        <a:buNone/>
                      </a:pPr>
                      <a:r>
                        <a:rPr/>
                        <a:t>operator</a:t>
                      </a:r>
                    </a:p>
                  </a:txBody>
                  <a:tcPr/>
                </a:tc>
                <a:tc>
                  <a:txBody>
                    <a:bodyPr/>
                    <a:lstStyle/>
                    <a:p>
                      <a:pPr lvl="0" marL="0" indent="0">
                        <a:buNone/>
                      </a:pPr>
                      <a:r>
                        <a:rPr/>
                        <a:t>example</a:t>
                      </a:r>
                      <a:r>
                        <a:rPr/>
                        <a:t> </a:t>
                      </a:r>
                      <a:r>
                        <a:rPr/>
                        <a:t>input</a:t>
                      </a:r>
                    </a:p>
                  </a:txBody>
                  <a:tcPr/>
                </a:tc>
                <a:tc>
                  <a:txBody>
                    <a:bodyPr/>
                    <a:lstStyle/>
                    <a:p>
                      <a:pPr lvl="0" marL="0" indent="0">
                        <a:buNone/>
                      </a:pPr>
                      <a:r>
                        <a:rPr/>
                        <a:t>answer</a:t>
                      </a:r>
                    </a:p>
                  </a:txBody>
                  <a:tcPr/>
                </a:tc>
              </a:tr>
              <a:tr h="0">
                <a:tc>
                  <a:txBody>
                    <a:bodyPr/>
                    <a:lstStyle/>
                    <a:p>
                      <a:pPr lvl="0" marL="0" indent="0">
                        <a:buNone/>
                      </a:pPr>
                      <a:r>
                        <a:rPr/>
                        <a:t>not</a:t>
                      </a:r>
                    </a:p>
                  </a:txBody>
                </a:tc>
                <a:tc>
                  <a:txBody>
                    <a:bodyPr/>
                    <a:lstStyle/>
                    <a:p>
                      <a:pPr lvl="0" marL="0" indent="0">
                        <a:buNone/>
                      </a:pPr>
                      <a:r>
                        <a:rPr sz="1800">
                          <a:latin typeface="Courier"/>
                        </a:rPr>
                        <a:t>!</a:t>
                      </a:r>
                    </a:p>
                  </a:txBody>
                </a:tc>
                <a:tc>
                  <a:txBody>
                    <a:bodyPr/>
                    <a:lstStyle/>
                    <a:p>
                      <a:pPr lvl="0" marL="0" indent="0">
                        <a:buNone/>
                      </a:pPr>
                      <a:r>
                        <a:rPr sz="1800">
                          <a:latin typeface="Courier"/>
                        </a:rPr>
                        <a:t>!(1==1)</a:t>
                      </a:r>
                    </a:p>
                  </a:txBody>
                </a:tc>
                <a:tc>
                  <a:txBody>
                    <a:bodyPr/>
                    <a:lstStyle/>
                    <a:p>
                      <a:pPr lvl="0" marL="0" indent="0">
                        <a:buNone/>
                      </a:pPr>
                      <a:r>
                        <a:rPr sz="1800">
                          <a:latin typeface="Courier"/>
                        </a:rPr>
                        <a:t>FALSE</a:t>
                      </a:r>
                    </a:p>
                  </a:txBody>
                </a:tc>
              </a:tr>
              <a:tr h="0">
                <a:tc>
                  <a:txBody>
                    <a:bodyPr/>
                    <a:lstStyle/>
                    <a:p>
                      <a:pPr lvl="0" marL="0" indent="0">
                        <a:buNone/>
                      </a:pPr>
                      <a:r>
                        <a:rPr/>
                        <a:t>or</a:t>
                      </a:r>
                    </a:p>
                  </a:txBody>
                </a:tc>
                <a:tc>
                  <a:txBody>
                    <a:bodyPr/>
                    <a:lstStyle/>
                    <a:p>
                      <a:pPr lvl="0" marL="0" indent="0">
                        <a:buNone/>
                      </a:pPr>
                      <a:r>
                        <a:rPr sz="1800">
                          <a:latin typeface="Courier"/>
                        </a:rPr>
                        <a:t>|</a:t>
                      </a:r>
                    </a:p>
                  </a:txBody>
                </a:tc>
                <a:tc>
                  <a:txBody>
                    <a:bodyPr/>
                    <a:lstStyle/>
                    <a:p>
                      <a:pPr lvl="0" marL="0" indent="0">
                        <a:buNone/>
                      </a:pPr>
                      <a:r>
                        <a:rPr sz="1800">
                          <a:latin typeface="Courier"/>
                        </a:rPr>
                        <a:t>(1==1) | (2==3)</a:t>
                      </a:r>
                    </a:p>
                  </a:txBody>
                </a:tc>
                <a:tc>
                  <a:txBody>
                    <a:bodyPr/>
                    <a:lstStyle/>
                    <a:p>
                      <a:pPr lvl="0" marL="0" indent="0">
                        <a:buNone/>
                      </a:pPr>
                      <a:r>
                        <a:rPr sz="1800">
                          <a:latin typeface="Courier"/>
                        </a:rPr>
                        <a:t>TRUE</a:t>
                      </a:r>
                    </a:p>
                  </a:txBody>
                </a:tc>
              </a:tr>
              <a:tr h="0">
                <a:tc>
                  <a:txBody>
                    <a:bodyPr/>
                    <a:lstStyle/>
                    <a:p>
                      <a:pPr lvl="0" marL="0" indent="0">
                        <a:buNone/>
                      </a:pPr>
                      <a:r>
                        <a:rPr/>
                        <a:t>and</a:t>
                      </a:r>
                    </a:p>
                  </a:txBody>
                </a:tc>
                <a:tc>
                  <a:txBody>
                    <a:bodyPr/>
                    <a:lstStyle/>
                    <a:p>
                      <a:pPr lvl="0" marL="0" indent="0">
                        <a:buNone/>
                      </a:pPr>
                      <a:r>
                        <a:rPr sz="1800">
                          <a:latin typeface="Courier"/>
                        </a:rPr>
                        <a:t>&amp;</a:t>
                      </a:r>
                    </a:p>
                  </a:txBody>
                </a:tc>
                <a:tc>
                  <a:txBody>
                    <a:bodyPr/>
                    <a:lstStyle/>
                    <a:p>
                      <a:pPr lvl="0" marL="0" indent="0">
                        <a:buNone/>
                      </a:pPr>
                      <a:r>
                        <a:rPr sz="1800">
                          <a:latin typeface="Courier"/>
                        </a:rPr>
                        <a:t>(1==1) &amp; (2==3)</a:t>
                      </a:r>
                    </a:p>
                  </a:txBody>
                </a:tc>
                <a:tc>
                  <a:txBody>
                    <a:bodyPr/>
                    <a:lstStyle/>
                    <a:p>
                      <a:pPr lvl="0" marL="0" indent="0">
                        <a:buNone/>
                      </a:pPr>
                      <a:r>
                        <a:rPr sz="1800">
                          <a:latin typeface="Courier"/>
                        </a:rPr>
                        <a:t>FALSE</a:t>
                      </a:r>
                    </a:p>
                  </a:txBody>
                </a:tc>
              </a:tr>
            </a:tbl>
          </a:graphicData>
        </a:graphic>
      </p:graphicFrame>
    </p:spTree>
  </p:cSl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a:t>
            </a:r>
            <a:r>
              <a:rPr sz="1800">
                <a:latin typeface="Courier"/>
              </a:rPr>
              <a:t>!</a:t>
            </a:r>
            <a:r>
              <a:rPr/>
              <a:t> operator essentially just switches </a:t>
            </a:r>
            <a:r>
              <a:rPr sz="1800">
                <a:latin typeface="Courier"/>
              </a:rPr>
              <a:t>TRUE</a:t>
            </a:r>
            <a:r>
              <a:rPr/>
              <a:t> to </a:t>
            </a:r>
            <a:r>
              <a:rPr sz="1800">
                <a:latin typeface="Courier"/>
              </a:rPr>
              <a:t>FALSE</a:t>
            </a:r>
            <a:r>
              <a:rPr/>
              <a:t> and vice-versa. You can use it in conjuntion with commands that return logicals as well.</a:t>
            </a:r>
          </a:p>
          <a:p>
            <a:pPr lvl="0" marL="1270000" indent="0">
              <a:buNone/>
            </a:pPr>
            <a:r>
              <a:rPr sz="1800" b="1">
                <a:solidFill>
                  <a:srgbClr val="007020"/>
                </a:solidFill>
                <a:latin typeface="Courier"/>
              </a:rPr>
              <a:t>is.nan</a:t>
            </a:r>
            <a:r>
              <a:rPr sz="1800">
                <a:latin typeface="Courier"/>
              </a:rPr>
              <a:t>(</a:t>
            </a:r>
            <a:r>
              <a:rPr sz="1800" b="1">
                <a:solidFill>
                  <a:srgbClr val="007020"/>
                </a:solidFill>
                <a:latin typeface="Courier"/>
              </a:rPr>
              <a:t>c</a:t>
            </a:r>
            <a:r>
              <a:rPr sz="1800">
                <a:latin typeface="Courier"/>
              </a:rPr>
              <a:t>(</a:t>
            </a:r>
            <a:r>
              <a:rPr sz="1800">
                <a:solidFill>
                  <a:srgbClr val="40A070"/>
                </a:solidFill>
                <a:latin typeface="Courier"/>
              </a:rPr>
              <a:t>2</a:t>
            </a:r>
            <a:r>
              <a:rPr sz="1800">
                <a:latin typeface="Courier"/>
              </a:rPr>
              <a:t>, </a:t>
            </a:r>
            <a:r>
              <a:rPr sz="1800">
                <a:solidFill>
                  <a:srgbClr val="007020"/>
                </a:solidFill>
                <a:latin typeface="Courier"/>
              </a:rPr>
              <a:t>NaN</a:t>
            </a:r>
            <a:r>
              <a:rPr sz="1800">
                <a:latin typeface="Courier"/>
              </a:rPr>
              <a:t>, </a:t>
            </a:r>
            <a:r>
              <a:rPr sz="1800">
                <a:solidFill>
                  <a:srgbClr val="40A070"/>
                </a:solidFill>
                <a:latin typeface="Courier"/>
              </a:rPr>
              <a:t>5</a:t>
            </a:r>
            <a:r>
              <a:rPr sz="1800">
                <a:latin typeface="Courier"/>
              </a:rPr>
              <a:t>))</a:t>
            </a:r>
          </a:p>
          <a:p>
            <a:pPr lvl="0" marL="1270000" indent="0">
              <a:buNone/>
            </a:pPr>
            <a:r>
              <a:rPr sz="1800">
                <a:latin typeface="Courier"/>
              </a:rPr>
              <a:t>## [1] FALSE  TRUE FALSE</a:t>
            </a:r>
          </a:p>
          <a:p>
            <a:pPr lvl="0" marL="1270000" indent="0">
              <a:buNone/>
            </a:pPr>
            <a:r>
              <a:rPr sz="1800">
                <a:solidFill>
                  <a:srgbClr val="666666"/>
                </a:solidFill>
                <a:latin typeface="Courier"/>
              </a:rPr>
              <a:t>!</a:t>
            </a:r>
            <a:r>
              <a:rPr sz="1800" b="1">
                <a:solidFill>
                  <a:srgbClr val="007020"/>
                </a:solidFill>
                <a:latin typeface="Courier"/>
              </a:rPr>
              <a:t>is.nan</a:t>
            </a:r>
            <a:r>
              <a:rPr sz="1800">
                <a:latin typeface="Courier"/>
              </a:rPr>
              <a:t>(</a:t>
            </a:r>
            <a:r>
              <a:rPr sz="1800" b="1">
                <a:solidFill>
                  <a:srgbClr val="007020"/>
                </a:solidFill>
                <a:latin typeface="Courier"/>
              </a:rPr>
              <a:t>c</a:t>
            </a:r>
            <a:r>
              <a:rPr sz="1800">
                <a:latin typeface="Courier"/>
              </a:rPr>
              <a:t>(</a:t>
            </a:r>
            <a:r>
              <a:rPr sz="1800">
                <a:solidFill>
                  <a:srgbClr val="40A070"/>
                </a:solidFill>
                <a:latin typeface="Courier"/>
              </a:rPr>
              <a:t>2</a:t>
            </a:r>
            <a:r>
              <a:rPr sz="1800">
                <a:latin typeface="Courier"/>
              </a:rPr>
              <a:t>, </a:t>
            </a:r>
            <a:r>
              <a:rPr sz="1800">
                <a:solidFill>
                  <a:srgbClr val="007020"/>
                </a:solidFill>
                <a:latin typeface="Courier"/>
              </a:rPr>
              <a:t>NaN</a:t>
            </a:r>
            <a:r>
              <a:rPr sz="1800">
                <a:latin typeface="Courier"/>
              </a:rPr>
              <a:t>, </a:t>
            </a:r>
            <a:r>
              <a:rPr sz="1800">
                <a:solidFill>
                  <a:srgbClr val="40A070"/>
                </a:solidFill>
                <a:latin typeface="Courier"/>
              </a:rPr>
              <a:t>5</a:t>
            </a:r>
            <a:r>
              <a:rPr sz="1800">
                <a:latin typeface="Courier"/>
              </a:rPr>
              <a:t>))</a:t>
            </a:r>
          </a:p>
          <a:p>
            <a:pPr lvl="0" marL="1270000" indent="0">
              <a:buNone/>
            </a:pPr>
            <a:r>
              <a:rPr sz="1800">
                <a:latin typeface="Courier"/>
              </a:rPr>
              <a:t>## [1]  TRUE FALSE  TRUE</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Using</a:t>
            </a:r>
            <a:r>
              <a:rPr/>
              <a:t> </a:t>
            </a:r>
            <a:r>
              <a:rPr/>
              <a:t>R</a:t>
            </a:r>
            <a:r>
              <a:rPr/>
              <a:t> </a:t>
            </a:r>
            <a:r>
              <a:rPr/>
              <a:t>as</a:t>
            </a:r>
            <a:r>
              <a:rPr/>
              <a:t> </a:t>
            </a:r>
            <a:r>
              <a:rPr/>
              <a:t>a</a:t>
            </a:r>
            <a:r>
              <a:rPr/>
              <a:t> </a:t>
            </a:r>
            <a:r>
              <a:rPr/>
              <a:t>Free</a:t>
            </a:r>
            <a:r>
              <a:rPr/>
              <a:t> </a:t>
            </a:r>
            <a:r>
              <a:rPr/>
              <a:t>Calculator</a:t>
            </a:r>
          </a:p>
        </p:txBody>
      </p:sp>
      <p:sp>
        <p:nvSpPr>
          <p:cNvPr id="3" name="Content Placeholder 2"/>
          <p:cNvSpPr>
            <a:spLocks noGrp="1"/>
          </p:cNvSpPr>
          <p:nvPr>
            <p:ph idx="1"/>
          </p:nvPr>
        </p:nvSpPr>
        <p:spPr/>
        <p:txBody>
          <a:bodyPr/>
          <a:lstStyle/>
          <a:p>
            <a:pPr lvl="0" marL="0" indent="0">
              <a:buNone/>
            </a:pPr>
            <a:r>
              <a:rPr/>
              <a:t>If you want, R can be just a calculator. Type in any simple mathematical expression to the command prompt, press Enter and see the result</a:t>
            </a:r>
          </a:p>
          <a:p>
            <a:pPr lvl="0" marL="1270000" indent="0">
              <a:buNone/>
            </a:pPr>
            <a:r>
              <a:rPr sz="1800">
                <a:solidFill>
                  <a:srgbClr val="40A070"/>
                </a:solidFill>
                <a:latin typeface="Courier"/>
              </a:rPr>
              <a:t>10</a:t>
            </a:r>
            <a:r>
              <a:rPr sz="1800">
                <a:latin typeface="Courier"/>
              </a:rPr>
              <a:t> </a:t>
            </a:r>
            <a:r>
              <a:rPr sz="1800">
                <a:solidFill>
                  <a:srgbClr val="666666"/>
                </a:solidFill>
                <a:latin typeface="Courier"/>
              </a:rPr>
              <a:t>+</a:t>
            </a:r>
            <a:r>
              <a:rPr sz="1800">
                <a:solidFill>
                  <a:srgbClr val="4070A0"/>
                </a:solidFill>
                <a:latin typeface="Courier"/>
              </a:rPr>
              <a:t> </a:t>
            </a:r>
            <a:r>
              <a:rPr sz="1800">
                <a:solidFill>
                  <a:srgbClr val="40A070"/>
                </a:solidFill>
                <a:latin typeface="Courier"/>
              </a:rPr>
              <a:t>20</a:t>
            </a:r>
          </a:p>
          <a:p>
            <a:pPr lvl="0" marL="1270000" indent="0">
              <a:buNone/>
            </a:pPr>
            <a:r>
              <a:rPr sz="1800">
                <a:latin typeface="Courier"/>
              </a:rPr>
              <a:t>## [1] 30</a:t>
            </a:r>
          </a:p>
          <a:p>
            <a:pPr lvl="0" marL="1270000" indent="0">
              <a:buNone/>
            </a:pPr>
            <a:r>
              <a:rPr sz="1800">
                <a:solidFill>
                  <a:srgbClr val="40A070"/>
                </a:solidFill>
                <a:latin typeface="Courier"/>
              </a:rPr>
              <a:t>10</a:t>
            </a:r>
            <a:r>
              <a:rPr sz="1800">
                <a:solidFill>
                  <a:srgbClr val="666666"/>
                </a:solidFill>
                <a:latin typeface="Courier"/>
              </a:rPr>
              <a:t>/</a:t>
            </a:r>
            <a:r>
              <a:rPr sz="1800">
                <a:solidFill>
                  <a:srgbClr val="40A070"/>
                </a:solidFill>
                <a:latin typeface="Courier"/>
              </a:rPr>
              <a:t>5</a:t>
            </a:r>
          </a:p>
          <a:p>
            <a:pPr lvl="0" marL="1270000" indent="0">
              <a:buNone/>
            </a:pPr>
            <a:r>
              <a:rPr sz="1800">
                <a:latin typeface="Courier"/>
              </a:rPr>
              <a:t>## [1] 2</a:t>
            </a:r>
          </a:p>
          <a:p>
            <a:pPr lvl="0" marL="1270000" indent="0">
              <a:buNone/>
            </a:pPr>
            <a:r>
              <a:rPr sz="1800">
                <a:solidFill>
                  <a:srgbClr val="40A070"/>
                </a:solidFill>
                <a:latin typeface="Courier"/>
              </a:rPr>
              <a:t>3</a:t>
            </a:r>
            <a:r>
              <a:rPr sz="1800">
                <a:solidFill>
                  <a:srgbClr val="666666"/>
                </a:solidFill>
                <a:latin typeface="Courier"/>
              </a:rPr>
              <a:t>^</a:t>
            </a:r>
            <a:r>
              <a:rPr sz="1800">
                <a:solidFill>
                  <a:srgbClr val="40A070"/>
                </a:solidFill>
                <a:latin typeface="Courier"/>
              </a:rPr>
              <a:t>3</a:t>
            </a:r>
          </a:p>
          <a:p>
            <a:pPr lvl="0" marL="1270000" indent="0">
              <a:buNone/>
            </a:pPr>
            <a:r>
              <a:rPr sz="1800">
                <a:latin typeface="Courier"/>
              </a:rPr>
              <a:t>## [1] 27</a:t>
            </a:r>
          </a:p>
        </p:txBody>
      </p:sp>
    </p:spTree>
  </p:cSl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Up to this point, we have introduced 3 types of data we can store and use in R: numerics, characters (strings), and logicals. There are plenty more, but those are generally the more common types. It is possible to forget what type of variable something is, or when you import data, you will want to make sure R imports variables as the correct types. The </a:t>
            </a:r>
            <a:r>
              <a:rPr sz="1800">
                <a:latin typeface="Courier"/>
              </a:rPr>
              <a:t>str</a:t>
            </a:r>
            <a:r>
              <a:rPr/>
              <a:t> and </a:t>
            </a:r>
            <a:r>
              <a:rPr sz="1800">
                <a:latin typeface="Courier"/>
              </a:rPr>
              <a:t>class</a:t>
            </a:r>
            <a:r>
              <a:rPr/>
              <a:t> functions work great for this.</a:t>
            </a:r>
          </a:p>
          <a:p>
            <a:pPr lvl="0" marL="1270000" indent="0">
              <a:buNone/>
            </a:pPr>
            <a:r>
              <a:rPr sz="1800" b="1">
                <a:solidFill>
                  <a:srgbClr val="007020"/>
                </a:solidFill>
                <a:latin typeface="Courier"/>
              </a:rPr>
              <a:t>class</a:t>
            </a:r>
            <a:r>
              <a:rPr sz="1800">
                <a:latin typeface="Courier"/>
              </a:rPr>
              <a:t>(mice.per.cage)</a:t>
            </a:r>
          </a:p>
          <a:p>
            <a:pPr lvl="0" marL="1270000" indent="0">
              <a:buNone/>
            </a:pPr>
            <a:r>
              <a:rPr sz="1800">
                <a:latin typeface="Courier"/>
              </a:rPr>
              <a:t>## [1] "numeric"</a:t>
            </a:r>
          </a:p>
          <a:p>
            <a:pPr lvl="0" marL="1270000" indent="0">
              <a:buNone/>
            </a:pPr>
            <a:r>
              <a:rPr sz="1800" b="1">
                <a:solidFill>
                  <a:srgbClr val="007020"/>
                </a:solidFill>
                <a:latin typeface="Courier"/>
              </a:rPr>
              <a:t>str</a:t>
            </a:r>
            <a:r>
              <a:rPr sz="1800">
                <a:latin typeface="Courier"/>
              </a:rPr>
              <a:t>(mice.per.cage)</a:t>
            </a:r>
          </a:p>
          <a:p>
            <a:pPr lvl="0" marL="1270000" indent="0">
              <a:buNone/>
            </a:pPr>
            <a:r>
              <a:rPr sz="1800">
                <a:latin typeface="Courier"/>
              </a:rPr>
              <a:t>##  num [1:13] 5 6 2 1 14 3 6 8 5 5 ...</a:t>
            </a:r>
          </a:p>
        </p:txBody>
      </p:sp>
    </p:spTree>
  </p:cSl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Logical</a:t>
            </a:r>
            <a:r>
              <a:rPr/>
              <a:t> </a:t>
            </a:r>
            <a:r>
              <a:rPr/>
              <a:t>Indexing</a:t>
            </a:r>
          </a:p>
        </p:txBody>
      </p:sp>
      <p:sp>
        <p:nvSpPr>
          <p:cNvPr id="3" name="Content Placeholder 2"/>
          <p:cNvSpPr>
            <a:spLocks noGrp="1"/>
          </p:cNvSpPr>
          <p:nvPr>
            <p:ph idx="1"/>
          </p:nvPr>
        </p:nvSpPr>
        <p:spPr/>
        <p:txBody>
          <a:bodyPr/>
          <a:lstStyle/>
          <a:p>
            <a:pPr lvl="0" marL="0" indent="0">
              <a:buNone/>
            </a:pPr>
            <a:r>
              <a:rPr/>
              <a:t>This is an extremely useful tool for pulling out data that meet specific parameters you want. We know logical operator return a vector with </a:t>
            </a:r>
            <a:r>
              <a:rPr sz="1800">
                <a:latin typeface="Courier"/>
              </a:rPr>
              <a:t>TRUE</a:t>
            </a:r>
            <a:r>
              <a:rPr/>
              <a:t> and </a:t>
            </a:r>
            <a:r>
              <a:rPr sz="1800">
                <a:latin typeface="Courier"/>
              </a:rPr>
              <a:t>FALSE</a:t>
            </a:r>
            <a:r>
              <a:rPr/>
              <a:t>. If we use that output as an index, R will return only the values at the indices corresponding to </a:t>
            </a:r>
            <a:r>
              <a:rPr sz="1800">
                <a:latin typeface="Courier"/>
              </a:rPr>
              <a:t>TRUE</a:t>
            </a:r>
          </a:p>
          <a:p>
            <a:pPr lvl="0" marL="0" indent="0">
              <a:buNone/>
            </a:pPr>
            <a:r>
              <a:rPr/>
              <a:t>For example, say we only wanted the cages of mice with &gt;= 6 mice</a:t>
            </a:r>
          </a:p>
          <a:p>
            <a:pPr lvl="0" marL="1270000" indent="0">
              <a:buNone/>
            </a:pPr>
            <a:r>
              <a:rPr sz="1800">
                <a:latin typeface="Courier"/>
              </a:rPr>
              <a:t>ind &lt;-</a:t>
            </a:r>
            <a:r>
              <a:rPr sz="1800">
                <a:solidFill>
                  <a:srgbClr val="4070A0"/>
                </a:solidFill>
                <a:latin typeface="Courier"/>
              </a:rPr>
              <a:t> </a:t>
            </a:r>
            <a:r>
              <a:rPr sz="1800">
                <a:latin typeface="Courier"/>
              </a:rPr>
              <a:t>mice.per.cage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6</a:t>
            </a:r>
            <a:br/>
            <a:r>
              <a:rPr sz="1800">
                <a:latin typeface="Courier"/>
              </a:rPr>
              <a:t>ind</a:t>
            </a:r>
          </a:p>
          <a:p>
            <a:pPr lvl="0" marL="1270000" indent="0">
              <a:buNone/>
            </a:pPr>
            <a:r>
              <a:rPr sz="1800">
                <a:latin typeface="Courier"/>
              </a:rPr>
              <a:t>##  [1] FALSE  TRUE FALSE FALSE  TRUE FALSE  TRUE  TRUE FALSE FALSE  TRUE
## [12]  TRUE FALSE</a:t>
            </a:r>
          </a:p>
        </p:txBody>
      </p:sp>
    </p:spTree>
  </p:cSl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indices equalling </a:t>
            </a:r>
            <a:r>
              <a:rPr sz="1800">
                <a:latin typeface="Courier"/>
              </a:rPr>
              <a:t>TRUE</a:t>
            </a:r>
            <a:r>
              <a:rPr/>
              <a:t> are 2, 5, 7, 8, 11, and 12</a:t>
            </a:r>
          </a:p>
          <a:p>
            <a:pPr lvl="0" marL="1270000" indent="0">
              <a:buNone/>
            </a:pPr>
            <a:r>
              <a:rPr sz="1800">
                <a:latin typeface="Courier"/>
              </a:rPr>
              <a:t>mice.per.cage</a:t>
            </a:r>
          </a:p>
          <a:p>
            <a:pPr lvl="0" marL="1270000" indent="0">
              <a:buNone/>
            </a:pPr>
            <a:r>
              <a:rPr sz="1800">
                <a:latin typeface="Courier"/>
              </a:rPr>
              <a:t>##  [1]  5  6  2  1 14  3  6  8  5  5  9 14  5</a:t>
            </a:r>
          </a:p>
          <a:p>
            <a:pPr lvl="0" marL="1270000" indent="0">
              <a:buNone/>
            </a:pPr>
            <a:r>
              <a:rPr sz="1800">
                <a:latin typeface="Courier"/>
              </a:rPr>
              <a:t>mice.per.cage[ind]</a:t>
            </a:r>
          </a:p>
          <a:p>
            <a:pPr lvl="0" marL="1270000" indent="0">
              <a:buNone/>
            </a:pPr>
            <a:r>
              <a:rPr sz="1800">
                <a:latin typeface="Courier"/>
              </a:rPr>
              <a:t>## [1]  6 14  6  8  9 14</a:t>
            </a:r>
          </a:p>
          <a:p>
            <a:pPr lvl="0" marL="1270000" indent="0">
              <a:buNone/>
            </a:pPr>
            <a:r>
              <a:rPr sz="1800">
                <a:latin typeface="Courier"/>
              </a:rPr>
              <a:t>mice.per.cage[mice.per.cage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6</a:t>
            </a:r>
            <a:r>
              <a:rPr sz="1800">
                <a:latin typeface="Courier"/>
              </a:rPr>
              <a:t>]</a:t>
            </a:r>
          </a:p>
          <a:p>
            <a:pPr lvl="0" marL="1270000" indent="0">
              <a:buNone/>
            </a:pPr>
            <a:r>
              <a:rPr sz="1800">
                <a:latin typeface="Courier"/>
              </a:rPr>
              <a:t>## [1]  6 14  6  8  9 14</a:t>
            </a:r>
          </a:p>
        </p:txBody>
      </p:sp>
    </p:spTree>
  </p:cSl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Logical expressions can be combined with the </a:t>
            </a:r>
            <a:r>
              <a:rPr sz="1800">
                <a:latin typeface="Courier"/>
              </a:rPr>
              <a:t>&amp;</a:t>
            </a:r>
            <a:r>
              <a:rPr/>
              <a:t> and </a:t>
            </a:r>
            <a:r>
              <a:rPr sz="1800">
                <a:latin typeface="Courier"/>
              </a:rPr>
              <a:t>|</a:t>
            </a:r>
            <a:r>
              <a:rPr/>
              <a:t> operators as seen before. So if we only wanted cages with between 6 and 20 mice:</a:t>
            </a:r>
          </a:p>
          <a:p>
            <a:pPr lvl="0" marL="1270000" indent="0">
              <a:buNone/>
            </a:pPr>
            <a:r>
              <a:rPr sz="1800">
                <a:latin typeface="Courier"/>
              </a:rPr>
              <a:t>mice.per.cage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6</a:t>
            </a:r>
          </a:p>
          <a:p>
            <a:pPr lvl="0" marL="1270000" indent="0">
              <a:buNone/>
            </a:pPr>
            <a:r>
              <a:rPr sz="1800">
                <a:latin typeface="Courier"/>
              </a:rPr>
              <a:t>##  [1] FALSE  TRUE FALSE FALSE  TRUE FALSE  TRUE  TRUE FALSE FALSE  TRUE
## [12]  TRUE FALSE</a:t>
            </a:r>
          </a:p>
          <a:p>
            <a:pPr lvl="0" marL="1270000" indent="0">
              <a:buNone/>
            </a:pPr>
            <a:r>
              <a:rPr sz="1800">
                <a:latin typeface="Courier"/>
              </a:rPr>
              <a:t>mice.per.cage </a:t>
            </a:r>
            <a:r>
              <a:rPr sz="1800">
                <a:solidFill>
                  <a:srgbClr val="666666"/>
                </a:solidFill>
                <a:latin typeface="Courier"/>
              </a:rPr>
              <a:t>&lt;=</a:t>
            </a:r>
            <a:r>
              <a:rPr sz="1800">
                <a:solidFill>
                  <a:srgbClr val="4070A0"/>
                </a:solidFill>
                <a:latin typeface="Courier"/>
              </a:rPr>
              <a:t> </a:t>
            </a:r>
            <a:r>
              <a:rPr sz="1800">
                <a:solidFill>
                  <a:srgbClr val="40A070"/>
                </a:solidFill>
                <a:latin typeface="Courier"/>
              </a:rPr>
              <a:t>20</a:t>
            </a:r>
          </a:p>
          <a:p>
            <a:pPr lvl="0" marL="1270000" indent="0">
              <a:buNone/>
            </a:pPr>
            <a:r>
              <a:rPr sz="1800">
                <a:latin typeface="Courier"/>
              </a:rPr>
              <a:t>##  [1] TRUE TRUE TRUE TRUE TRUE TRUE TRUE TRUE TRUE TRUE TRUE TRUE TRUE</a:t>
            </a:r>
          </a:p>
          <a:p>
            <a:pPr lvl="0" marL="1270000" indent="0">
              <a:buNone/>
            </a:pPr>
            <a:r>
              <a:rPr sz="1800">
                <a:latin typeface="Courier"/>
              </a:rPr>
              <a:t>mice.per.cage[mice.per.cage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6</a:t>
            </a:r>
            <a:r>
              <a:rPr sz="1800">
                <a:latin typeface="Courier"/>
              </a:rPr>
              <a:t> </a:t>
            </a:r>
            <a:r>
              <a:rPr sz="1800">
                <a:solidFill>
                  <a:srgbClr val="666666"/>
                </a:solidFill>
                <a:latin typeface="Courier"/>
              </a:rPr>
              <a:t>&amp;</a:t>
            </a:r>
            <a:r>
              <a:rPr sz="1800">
                <a:solidFill>
                  <a:srgbClr val="4070A0"/>
                </a:solidFill>
                <a:latin typeface="Courier"/>
              </a:rPr>
              <a:t> </a:t>
            </a:r>
            <a:r>
              <a:rPr sz="1800">
                <a:latin typeface="Courier"/>
              </a:rPr>
              <a:t>mice.per.cage </a:t>
            </a:r>
            <a:r>
              <a:rPr sz="1800">
                <a:solidFill>
                  <a:srgbClr val="666666"/>
                </a:solidFill>
                <a:latin typeface="Courier"/>
              </a:rPr>
              <a:t>&lt;=</a:t>
            </a:r>
            <a:r>
              <a:rPr sz="1800">
                <a:solidFill>
                  <a:srgbClr val="4070A0"/>
                </a:solidFill>
                <a:latin typeface="Courier"/>
              </a:rPr>
              <a:t> </a:t>
            </a:r>
            <a:r>
              <a:rPr sz="1800">
                <a:solidFill>
                  <a:srgbClr val="40A070"/>
                </a:solidFill>
                <a:latin typeface="Courier"/>
              </a:rPr>
              <a:t>20</a:t>
            </a:r>
            <a:r>
              <a:rPr sz="1800">
                <a:latin typeface="Courier"/>
              </a:rPr>
              <a:t>]</a:t>
            </a:r>
          </a:p>
          <a:p>
            <a:pPr lvl="0" marL="1270000" indent="0">
              <a:buNone/>
            </a:pPr>
            <a:r>
              <a:rPr sz="1800">
                <a:latin typeface="Courier"/>
              </a:rPr>
              <a:t>## [1]  6 14  6  8  9 14</a:t>
            </a:r>
          </a:p>
        </p:txBody>
      </p:sp>
    </p:spTree>
  </p:cSl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Another extremely useful thing about logical indexing is that it can also allow you to count the number of instances your data matches specific parameters. For example, how many cages have more than 5 mice:</a:t>
            </a:r>
          </a:p>
          <a:p>
            <a:pPr lvl="0" marL="1270000" indent="0">
              <a:buNone/>
            </a:pPr>
            <a:r>
              <a:rPr sz="1800" b="1">
                <a:solidFill>
                  <a:srgbClr val="007020"/>
                </a:solidFill>
                <a:latin typeface="Courier"/>
              </a:rPr>
              <a:t>sum</a:t>
            </a:r>
            <a:r>
              <a:rPr sz="1800">
                <a:latin typeface="Courier"/>
              </a:rPr>
              <a:t>(mice.per.cage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6</a:t>
            </a:r>
            <a:r>
              <a:rPr sz="1800">
                <a:latin typeface="Courier"/>
              </a:rPr>
              <a:t>)</a:t>
            </a:r>
          </a:p>
          <a:p>
            <a:pPr lvl="0" marL="1270000" indent="0">
              <a:buNone/>
            </a:pPr>
            <a:r>
              <a:rPr sz="1800">
                <a:latin typeface="Courier"/>
              </a:rPr>
              <a:t>## [1] 6</a:t>
            </a:r>
          </a:p>
          <a:p>
            <a:pPr lvl="0" marL="0" indent="0">
              <a:buNone/>
            </a:pPr>
            <a:r>
              <a:rPr/>
              <a:t>This is because </a:t>
            </a:r>
            <a:r>
              <a:rPr sz="1800">
                <a:latin typeface="Courier"/>
              </a:rPr>
              <a:t>TRUE</a:t>
            </a:r>
            <a:r>
              <a:rPr/>
              <a:t> is treated as a numerical </a:t>
            </a:r>
            <a:r>
              <a:rPr sz="1800">
                <a:latin typeface="Courier"/>
              </a:rPr>
              <a:t>1</a:t>
            </a:r>
            <a:r>
              <a:rPr/>
              <a:t> and </a:t>
            </a:r>
            <a:r>
              <a:rPr sz="1800">
                <a:latin typeface="Courier"/>
              </a:rPr>
              <a:t>FALSE</a:t>
            </a:r>
            <a:r>
              <a:rPr/>
              <a:t> is treated as a numerical </a:t>
            </a:r>
            <a:r>
              <a:rPr sz="1800">
                <a:latin typeface="Courier"/>
              </a:rPr>
              <a:t>0</a:t>
            </a:r>
            <a:r>
              <a:rPr/>
              <a:t>. You are only summing the </a:t>
            </a:r>
            <a:r>
              <a:rPr sz="1800">
                <a:latin typeface="Courier"/>
              </a:rPr>
              <a:t>1</a:t>
            </a:r>
            <a:r>
              <a:rPr/>
              <a:t>’s</a:t>
            </a:r>
          </a:p>
        </p:txBody>
      </p:sp>
    </p:spTree>
  </p:cSl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Factors</a:t>
            </a:r>
          </a:p>
        </p:txBody>
      </p:sp>
      <p:sp>
        <p:nvSpPr>
          <p:cNvPr id="3" name="Content Placeholder 2"/>
          <p:cNvSpPr>
            <a:spLocks noGrp="1"/>
          </p:cNvSpPr>
          <p:nvPr>
            <p:ph idx="1"/>
          </p:nvPr>
        </p:nvSpPr>
        <p:spPr/>
        <p:txBody>
          <a:bodyPr/>
          <a:lstStyle/>
          <a:p>
            <a:pPr lvl="0" marL="0" indent="0">
              <a:buNone/>
            </a:pPr>
            <a:r>
              <a:rPr/>
              <a:t>Factors are a special type of variable. They can take the shape of characters or numbers, but don’t necessarily represent either. They represent a classification of the data point. For example, if you have are measuring the difference between treatment and control groups and each group has 5 subjects, a factor variable may look like this:</a:t>
            </a:r>
          </a:p>
          <a:p>
            <a:pPr lvl="0" marL="1270000" indent="0">
              <a:buNone/>
            </a:pPr>
            <a:r>
              <a:rPr sz="1800" i="1">
                <a:solidFill>
                  <a:srgbClr val="60A0B0"/>
                </a:solidFill>
                <a:latin typeface="Courier"/>
              </a:rPr>
              <a:t># Control = 0, Treatment = 1</a:t>
            </a:r>
            <a:br/>
            <a:r>
              <a:rPr sz="1800">
                <a:latin typeface="Courier"/>
              </a:rPr>
              <a:t>group &lt;-</a:t>
            </a:r>
            <a:r>
              <a:rPr sz="1800">
                <a:solidFill>
                  <a:srgbClr val="4070A0"/>
                </a:solidFill>
                <a:latin typeface="Courier"/>
              </a:rPr>
              <a:t> </a:t>
            </a:r>
            <a:r>
              <a:rPr sz="1800" b="1">
                <a:solidFill>
                  <a:srgbClr val="007020"/>
                </a:solidFill>
                <a:latin typeface="Courier"/>
              </a:rPr>
              <a:t>factor</a:t>
            </a:r>
            <a:r>
              <a:rPr sz="1800">
                <a:latin typeface="Courier"/>
              </a:rPr>
              <a:t>(</a:t>
            </a:r>
            <a:r>
              <a:rPr sz="1800">
                <a:solidFill>
                  <a:srgbClr val="902000"/>
                </a:solidFill>
                <a:latin typeface="Courier"/>
              </a:rPr>
              <a:t>x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br/>
            <a:r>
              <a:rPr sz="1800">
                <a:latin typeface="Courier"/>
              </a:rPr>
              <a:t>group</a:t>
            </a:r>
          </a:p>
          <a:p>
            <a:pPr lvl="0" marL="1270000" indent="0">
              <a:buNone/>
            </a:pPr>
            <a:r>
              <a:rPr sz="1800">
                <a:latin typeface="Courier"/>
              </a:rPr>
              <a:t>##  [1] 0 0 0 0 0 1 1 1 1 1
## Levels: 0 1</a:t>
            </a:r>
          </a:p>
        </p:txBody>
      </p:sp>
    </p:spTree>
  </p:cSl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0 and 1 aren’t entirely descriptive by themselves, so you can add labels to them:</a:t>
            </a:r>
          </a:p>
          <a:p>
            <a:pPr lvl="0" marL="1270000" indent="0">
              <a:buNone/>
            </a:pPr>
            <a:r>
              <a:rPr sz="1800">
                <a:latin typeface="Courier"/>
              </a:rPr>
              <a:t>group</a:t>
            </a:r>
            <a:r>
              <a:rPr sz="1800">
                <a:solidFill>
                  <a:srgbClr val="40A070"/>
                </a:solidFill>
                <a:latin typeface="Courier"/>
              </a:rPr>
              <a:t>.2</a:t>
            </a:r>
            <a:r>
              <a:rPr sz="1800">
                <a:latin typeface="Courier"/>
              </a:rPr>
              <a:t> &lt;-</a:t>
            </a:r>
            <a:r>
              <a:rPr sz="1800">
                <a:solidFill>
                  <a:srgbClr val="4070A0"/>
                </a:solidFill>
                <a:latin typeface="Courier"/>
              </a:rPr>
              <a:t> </a:t>
            </a:r>
            <a:r>
              <a:rPr sz="1800" b="1">
                <a:solidFill>
                  <a:srgbClr val="007020"/>
                </a:solidFill>
                <a:latin typeface="Courier"/>
              </a:rPr>
              <a:t>factor</a:t>
            </a:r>
            <a:r>
              <a:rPr sz="1800">
                <a:latin typeface="Courier"/>
              </a:rPr>
              <a:t>(</a:t>
            </a:r>
            <a:r>
              <a:rPr sz="1800">
                <a:solidFill>
                  <a:srgbClr val="902000"/>
                </a:solidFill>
                <a:latin typeface="Courier"/>
              </a:rPr>
              <a:t>x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 </a:t>
            </a:r>
            <a:br/>
            <a:r>
              <a:rPr sz="1800">
                <a:latin typeface="Courier"/>
              </a:rPr>
              <a:t>                  </a:t>
            </a:r>
            <a:r>
              <a:rPr sz="1800">
                <a:solidFill>
                  <a:srgbClr val="902000"/>
                </a:solidFill>
                <a:latin typeface="Courier"/>
              </a:rPr>
              <a:t>labels =</a:t>
            </a:r>
            <a:r>
              <a:rPr sz="1800">
                <a:latin typeface="Courier"/>
              </a:rPr>
              <a:t> </a:t>
            </a:r>
            <a:r>
              <a:rPr sz="1800" b="1">
                <a:solidFill>
                  <a:srgbClr val="007020"/>
                </a:solidFill>
                <a:latin typeface="Courier"/>
              </a:rPr>
              <a:t>c</a:t>
            </a:r>
            <a:r>
              <a:rPr sz="1800">
                <a:latin typeface="Courier"/>
              </a:rPr>
              <a:t>(</a:t>
            </a:r>
            <a:r>
              <a:rPr sz="1800">
                <a:solidFill>
                  <a:srgbClr val="4070A0"/>
                </a:solidFill>
                <a:latin typeface="Courier"/>
              </a:rPr>
              <a:t>"Ctrl"</a:t>
            </a:r>
            <a:r>
              <a:rPr sz="1800">
                <a:latin typeface="Courier"/>
              </a:rPr>
              <a:t>,</a:t>
            </a:r>
            <a:r>
              <a:rPr sz="1800">
                <a:solidFill>
                  <a:srgbClr val="4070A0"/>
                </a:solidFill>
                <a:latin typeface="Courier"/>
              </a:rPr>
              <a:t>"Tx"</a:t>
            </a:r>
            <a:r>
              <a:rPr sz="1800">
                <a:latin typeface="Courier"/>
              </a:rPr>
              <a:t>))</a:t>
            </a:r>
            <a:br/>
            <a:r>
              <a:rPr sz="1800">
                <a:latin typeface="Courier"/>
              </a:rPr>
              <a:t>group</a:t>
            </a:r>
            <a:r>
              <a:rPr sz="1800">
                <a:solidFill>
                  <a:srgbClr val="40A070"/>
                </a:solidFill>
                <a:latin typeface="Courier"/>
              </a:rPr>
              <a:t>.2</a:t>
            </a:r>
          </a:p>
          <a:p>
            <a:pPr lvl="0" marL="1270000" indent="0">
              <a:buNone/>
            </a:pPr>
            <a:r>
              <a:rPr sz="1800">
                <a:latin typeface="Courier"/>
              </a:rPr>
              <a:t>##  [1] Ctrl Ctrl Ctrl Ctrl Ctrl Tx   Tx   Tx   Tx   Tx  
## Levels: Ctrl Tx</a:t>
            </a:r>
          </a:p>
          <a:p>
            <a:pPr lvl="0" marL="0" indent="0">
              <a:buNone/>
            </a:pPr>
            <a:r>
              <a:rPr/>
              <a:t>In fact, just always add labels to factors. Coming back to a data set with 0 and 1 coding gender is frustrating when you don’t remember which is which.</a:t>
            </a:r>
          </a:p>
        </p:txBody>
      </p:sp>
    </p:spTree>
  </p:cSl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Another important point is that labels are assigned in order. The </a:t>
            </a:r>
            <a:r>
              <a:rPr sz="1800">
                <a:latin typeface="Courier"/>
              </a:rPr>
              <a:t>factor</a:t>
            </a:r>
            <a:r>
              <a:rPr/>
              <a:t> function sorts the unique values in your numerical array in ascending order and assigns them in order to the </a:t>
            </a:r>
            <a:r>
              <a:rPr sz="1800">
                <a:latin typeface="Courier"/>
              </a:rPr>
              <a:t>label</a:t>
            </a:r>
            <a:r>
              <a:rPr/>
              <a:t> array.</a:t>
            </a:r>
          </a:p>
          <a:p>
            <a:pPr lvl="0" marL="1270000" indent="0">
              <a:buNone/>
            </a:pPr>
            <a:r>
              <a:rPr sz="1800">
                <a:latin typeface="Courier"/>
              </a:rPr>
              <a:t>group</a:t>
            </a:r>
            <a:r>
              <a:rPr sz="1800">
                <a:solidFill>
                  <a:srgbClr val="40A070"/>
                </a:solidFill>
                <a:latin typeface="Courier"/>
              </a:rPr>
              <a:t>.3</a:t>
            </a:r>
            <a:r>
              <a:rPr sz="1800">
                <a:latin typeface="Courier"/>
              </a:rPr>
              <a:t> &lt;-</a:t>
            </a:r>
            <a:r>
              <a:rPr sz="1800">
                <a:solidFill>
                  <a:srgbClr val="4070A0"/>
                </a:solidFill>
                <a:latin typeface="Courier"/>
              </a:rPr>
              <a:t> </a:t>
            </a:r>
            <a:r>
              <a:rPr sz="1800" b="1">
                <a:solidFill>
                  <a:srgbClr val="007020"/>
                </a:solidFill>
                <a:latin typeface="Courier"/>
              </a:rPr>
              <a:t>factor</a:t>
            </a:r>
            <a:r>
              <a:rPr sz="1800">
                <a:latin typeface="Courier"/>
              </a:rPr>
              <a:t>(</a:t>
            </a:r>
            <a:r>
              <a:rPr sz="1800">
                <a:solidFill>
                  <a:srgbClr val="902000"/>
                </a:solidFill>
                <a:latin typeface="Courier"/>
              </a:rPr>
              <a:t>x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 </a:t>
            </a:r>
            <a:br/>
            <a:r>
              <a:rPr sz="1800">
                <a:latin typeface="Courier"/>
              </a:rPr>
              <a:t>                  </a:t>
            </a:r>
            <a:r>
              <a:rPr sz="1800">
                <a:solidFill>
                  <a:srgbClr val="902000"/>
                </a:solidFill>
                <a:latin typeface="Courier"/>
              </a:rPr>
              <a:t>labels =</a:t>
            </a:r>
            <a:r>
              <a:rPr sz="1800">
                <a:latin typeface="Courier"/>
              </a:rPr>
              <a:t> </a:t>
            </a:r>
            <a:r>
              <a:rPr sz="1800" b="1">
                <a:solidFill>
                  <a:srgbClr val="007020"/>
                </a:solidFill>
                <a:latin typeface="Courier"/>
              </a:rPr>
              <a:t>c</a:t>
            </a:r>
            <a:r>
              <a:rPr sz="1800">
                <a:latin typeface="Courier"/>
              </a:rPr>
              <a:t>(</a:t>
            </a:r>
            <a:r>
              <a:rPr sz="1800">
                <a:solidFill>
                  <a:srgbClr val="4070A0"/>
                </a:solidFill>
                <a:latin typeface="Courier"/>
              </a:rPr>
              <a:t>"Ctrl"</a:t>
            </a:r>
            <a:r>
              <a:rPr sz="1800">
                <a:latin typeface="Courier"/>
              </a:rPr>
              <a:t>,</a:t>
            </a:r>
            <a:r>
              <a:rPr sz="1800">
                <a:solidFill>
                  <a:srgbClr val="4070A0"/>
                </a:solidFill>
                <a:latin typeface="Courier"/>
              </a:rPr>
              <a:t>"Tx"</a:t>
            </a:r>
            <a:r>
              <a:rPr sz="1800">
                <a:latin typeface="Courier"/>
              </a:rPr>
              <a:t>))</a:t>
            </a:r>
            <a:br/>
            <a:r>
              <a:rPr sz="1800">
                <a:latin typeface="Courier"/>
              </a:rPr>
              <a:t>group</a:t>
            </a:r>
            <a:r>
              <a:rPr sz="1800">
                <a:solidFill>
                  <a:srgbClr val="40A070"/>
                </a:solidFill>
                <a:latin typeface="Courier"/>
              </a:rPr>
              <a:t>.3</a:t>
            </a:r>
          </a:p>
          <a:p>
            <a:pPr lvl="0" marL="1270000" indent="0">
              <a:buNone/>
            </a:pPr>
            <a:r>
              <a:rPr sz="1800">
                <a:latin typeface="Courier"/>
              </a:rPr>
              <a:t>##  [1] Tx   Tx   Tx   Tx   Tx   Ctrl Ctrl Ctrl Ctrl Ctrl
## Levels: Ctrl Tx</a:t>
            </a:r>
          </a:p>
          <a:p>
            <a:pPr lvl="0" marL="0" indent="0">
              <a:buNone/>
            </a:pPr>
            <a:r>
              <a:rPr/>
              <a:t>So even though </a:t>
            </a:r>
            <a:r>
              <a:rPr sz="1800">
                <a:latin typeface="Courier"/>
              </a:rPr>
              <a:t>1</a:t>
            </a:r>
            <a:r>
              <a:rPr/>
              <a:t> comes first in the numerical array, it still is assigned to </a:t>
            </a:r>
            <a:r>
              <a:rPr sz="1800">
                <a:latin typeface="Courier"/>
              </a:rPr>
              <a:t>Tx</a:t>
            </a:r>
            <a:r>
              <a:rPr/>
              <a:t> because </a:t>
            </a:r>
            <a:r>
              <a:rPr sz="1800">
                <a:latin typeface="Courier"/>
              </a:rPr>
              <a:t>0</a:t>
            </a:r>
            <a:r>
              <a:rPr/>
              <a:t> is first numerically and gets assigned to the first value in the </a:t>
            </a:r>
            <a:r>
              <a:rPr sz="1800">
                <a:latin typeface="Courier"/>
              </a:rPr>
              <a:t>labels</a:t>
            </a:r>
            <a:r>
              <a:rPr/>
              <a:t> array, </a:t>
            </a:r>
            <a:r>
              <a:rPr sz="1800">
                <a:latin typeface="Courier"/>
              </a:rPr>
              <a:t>Ctrl</a:t>
            </a:r>
            <a:r>
              <a:rPr/>
              <a:t>.</a:t>
            </a:r>
          </a:p>
        </p:txBody>
      </p:sp>
    </p:spTree>
  </p:cSl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Data</a:t>
            </a:r>
            <a:r>
              <a:rPr/>
              <a:t> </a:t>
            </a:r>
            <a:r>
              <a:rPr/>
              <a:t>Frames</a:t>
            </a:r>
          </a:p>
        </p:txBody>
      </p:sp>
      <p:sp>
        <p:nvSpPr>
          <p:cNvPr id="3" name="Content Placeholder 2"/>
          <p:cNvSpPr>
            <a:spLocks noGrp="1"/>
          </p:cNvSpPr>
          <p:nvPr>
            <p:ph idx="1"/>
          </p:nvPr>
        </p:nvSpPr>
        <p:spPr/>
        <p:txBody>
          <a:bodyPr/>
          <a:lstStyle/>
          <a:p>
            <a:pPr lvl="0" marL="0" indent="0">
              <a:buNone/>
            </a:pPr>
            <a:r>
              <a:rPr/>
              <a:t>A data frame is a container data structure for many different variable types relating to a full or partial data set.</a:t>
            </a:r>
          </a:p>
          <a:p>
            <a:pPr lvl="0" marL="0" indent="0">
              <a:buNone/>
            </a:pPr>
            <a:r>
              <a:rPr/>
              <a:t>The basic organization:</a:t>
            </a:r>
          </a:p>
          <a:p>
            <a:pPr lvl="1">
              <a:buAutoNum type="arabicPeriod"/>
            </a:pPr>
            <a:r>
              <a:rPr/>
              <a:t>Each column is a variable</a:t>
            </a:r>
          </a:p>
          <a:p>
            <a:pPr lvl="1">
              <a:buAutoNum type="arabicPeriod"/>
            </a:pPr>
            <a:r>
              <a:rPr/>
              <a:t>Each row is a sample or individual</a:t>
            </a:r>
          </a:p>
          <a:p>
            <a:pPr lvl="1">
              <a:buAutoNum type="arabicPeriod"/>
            </a:pPr>
            <a:r>
              <a:rPr/>
              <a:t>Each index only contains a single value corresponding to the variable type.</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Order of operations still matters here</a:t>
            </a:r>
          </a:p>
          <a:p>
            <a:pPr lvl="0" marL="1270000" indent="0">
              <a:buNone/>
            </a:pPr>
            <a:r>
              <a:rPr sz="1800">
                <a:solidFill>
                  <a:srgbClr val="40A070"/>
                </a:solidFill>
                <a:latin typeface="Courier"/>
              </a:rPr>
              <a:t>2</a:t>
            </a:r>
            <a:r>
              <a:rPr sz="1800">
                <a:solidFill>
                  <a:srgbClr val="666666"/>
                </a:solidFill>
                <a:latin typeface="Courier"/>
              </a:rPr>
              <a:t>+</a:t>
            </a:r>
            <a:r>
              <a:rPr sz="1800">
                <a:solidFill>
                  <a:srgbClr val="40A070"/>
                </a:solidFill>
                <a:latin typeface="Courier"/>
              </a:rPr>
              <a:t>5</a:t>
            </a:r>
            <a:r>
              <a:rPr sz="1800">
                <a:solidFill>
                  <a:srgbClr val="666666"/>
                </a:solidFill>
                <a:latin typeface="Courier"/>
              </a:rPr>
              <a:t>*</a:t>
            </a:r>
            <a:r>
              <a:rPr sz="1800">
                <a:solidFill>
                  <a:srgbClr val="40A070"/>
                </a:solidFill>
                <a:latin typeface="Courier"/>
              </a:rPr>
              <a:t>4</a:t>
            </a:r>
          </a:p>
          <a:p>
            <a:pPr lvl="0" marL="1270000" indent="0">
              <a:buNone/>
            </a:pPr>
            <a:r>
              <a:rPr sz="1800">
                <a:latin typeface="Courier"/>
              </a:rPr>
              <a:t>## [1] 22</a:t>
            </a:r>
          </a:p>
          <a:p>
            <a:pPr lvl="0" marL="1270000" indent="0">
              <a:buNone/>
            </a:pPr>
            <a:r>
              <a:rPr sz="1800">
                <a:latin typeface="Courier"/>
              </a:rPr>
              <a:t>(</a:t>
            </a:r>
            <a:r>
              <a:rPr sz="1800">
                <a:solidFill>
                  <a:srgbClr val="40A070"/>
                </a:solidFill>
                <a:latin typeface="Courier"/>
              </a:rPr>
              <a:t>2</a:t>
            </a:r>
            <a:r>
              <a:rPr sz="1800">
                <a:solidFill>
                  <a:srgbClr val="666666"/>
                </a:solidFill>
                <a:latin typeface="Courier"/>
              </a:rPr>
              <a:t>+</a:t>
            </a:r>
            <a:r>
              <a:rPr sz="1800">
                <a:solidFill>
                  <a:srgbClr val="40A070"/>
                </a:solidFill>
                <a:latin typeface="Courier"/>
              </a:rPr>
              <a:t>5</a:t>
            </a:r>
            <a:r>
              <a:rPr sz="1800">
                <a:latin typeface="Courier"/>
              </a:rPr>
              <a:t>)</a:t>
            </a:r>
            <a:r>
              <a:rPr sz="1800">
                <a:solidFill>
                  <a:srgbClr val="666666"/>
                </a:solidFill>
                <a:latin typeface="Courier"/>
              </a:rPr>
              <a:t>*</a:t>
            </a:r>
            <a:r>
              <a:rPr sz="1800">
                <a:solidFill>
                  <a:srgbClr val="40A070"/>
                </a:solidFill>
                <a:latin typeface="Courier"/>
              </a:rPr>
              <a:t>4</a:t>
            </a:r>
          </a:p>
          <a:p>
            <a:pPr lvl="0" marL="1270000" indent="0">
              <a:buNone/>
            </a:pPr>
            <a:r>
              <a:rPr sz="1800">
                <a:latin typeface="Courier"/>
              </a:rPr>
              <a:t>## [1] 28</a:t>
            </a:r>
          </a:p>
        </p:txBody>
      </p:sp>
    </p:spTree>
  </p:cSl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For example, if we are storing information on multiple mice, we could store it as we have done previously:</a:t>
            </a:r>
          </a:p>
          <a:p>
            <a:pPr lvl="0" marL="1270000" indent="0">
              <a:buNone/>
            </a:pPr>
            <a:r>
              <a:rPr sz="1800">
                <a:latin typeface="Courier"/>
              </a:rPr>
              <a:t>ID &lt;-</a:t>
            </a:r>
            <a:r>
              <a:rPr sz="1800">
                <a:solidFill>
                  <a:srgbClr val="4070A0"/>
                </a:solidFill>
                <a:latin typeface="Courier"/>
              </a:rPr>
              <a:t> </a:t>
            </a:r>
            <a:r>
              <a:rPr sz="1800" b="1">
                <a:solidFill>
                  <a:srgbClr val="007020"/>
                </a:solidFill>
                <a:latin typeface="Courier"/>
              </a:rPr>
              <a:t>factor</a:t>
            </a:r>
            <a:r>
              <a:rPr sz="1800">
                <a:latin typeface="Courier"/>
              </a:rPr>
              <a:t>(</a:t>
            </a:r>
            <a:r>
              <a:rPr sz="1800" b="1">
                <a:solidFill>
                  <a:srgbClr val="007020"/>
                </a:solidFill>
                <a:latin typeface="Courier"/>
              </a:rPr>
              <a:t>c</a:t>
            </a:r>
            <a:r>
              <a:rPr sz="1800">
                <a:latin typeface="Courier"/>
              </a:rPr>
              <a:t>(</a:t>
            </a:r>
            <a:r>
              <a:rPr sz="1800">
                <a:solidFill>
                  <a:srgbClr val="4070A0"/>
                </a:solidFill>
                <a:latin typeface="Courier"/>
              </a:rPr>
              <a:t>"mouse1"</a:t>
            </a:r>
            <a:r>
              <a:rPr sz="1800">
                <a:latin typeface="Courier"/>
              </a:rPr>
              <a:t>,</a:t>
            </a:r>
            <a:r>
              <a:rPr sz="1800">
                <a:solidFill>
                  <a:srgbClr val="4070A0"/>
                </a:solidFill>
                <a:latin typeface="Courier"/>
              </a:rPr>
              <a:t>"mouse2"</a:t>
            </a:r>
            <a:r>
              <a:rPr sz="1800">
                <a:latin typeface="Courier"/>
              </a:rPr>
              <a:t>,</a:t>
            </a:r>
            <a:r>
              <a:rPr sz="1800">
                <a:solidFill>
                  <a:srgbClr val="4070A0"/>
                </a:solidFill>
                <a:latin typeface="Courier"/>
              </a:rPr>
              <a:t>"mouse3"</a:t>
            </a:r>
            <a:r>
              <a:rPr sz="1800">
                <a:latin typeface="Courier"/>
              </a:rPr>
              <a:t>,</a:t>
            </a:r>
            <a:r>
              <a:rPr sz="1800">
                <a:solidFill>
                  <a:srgbClr val="4070A0"/>
                </a:solidFill>
                <a:latin typeface="Courier"/>
              </a:rPr>
              <a:t>"mouse4"</a:t>
            </a:r>
            <a:r>
              <a:rPr sz="1800">
                <a:latin typeface="Courier"/>
              </a:rPr>
              <a:t>,</a:t>
            </a:r>
            <a:r>
              <a:rPr sz="1800">
                <a:solidFill>
                  <a:srgbClr val="4070A0"/>
                </a:solidFill>
                <a:latin typeface="Courier"/>
              </a:rPr>
              <a:t>"mouse5"</a:t>
            </a:r>
            <a:r>
              <a:rPr sz="1800">
                <a:latin typeface="Courier"/>
              </a:rPr>
              <a:t>,</a:t>
            </a:r>
            <a:br/>
            <a:r>
              <a:rPr sz="1800">
                <a:latin typeface="Courier"/>
              </a:rPr>
              <a:t>               </a:t>
            </a:r>
            <a:r>
              <a:rPr sz="1800">
                <a:solidFill>
                  <a:srgbClr val="4070A0"/>
                </a:solidFill>
                <a:latin typeface="Courier"/>
              </a:rPr>
              <a:t>"mouse6"</a:t>
            </a:r>
            <a:r>
              <a:rPr sz="1800">
                <a:latin typeface="Courier"/>
              </a:rPr>
              <a:t>,</a:t>
            </a:r>
            <a:r>
              <a:rPr sz="1800">
                <a:solidFill>
                  <a:srgbClr val="4070A0"/>
                </a:solidFill>
                <a:latin typeface="Courier"/>
              </a:rPr>
              <a:t>"mouse7"</a:t>
            </a:r>
            <a:r>
              <a:rPr sz="1800">
                <a:latin typeface="Courier"/>
              </a:rPr>
              <a:t>,</a:t>
            </a:r>
            <a:r>
              <a:rPr sz="1800">
                <a:solidFill>
                  <a:srgbClr val="4070A0"/>
                </a:solidFill>
                <a:latin typeface="Courier"/>
              </a:rPr>
              <a:t>"mouse8"</a:t>
            </a:r>
            <a:r>
              <a:rPr sz="1800">
                <a:latin typeface="Courier"/>
              </a:rPr>
              <a:t>,</a:t>
            </a:r>
            <a:r>
              <a:rPr sz="1800">
                <a:solidFill>
                  <a:srgbClr val="4070A0"/>
                </a:solidFill>
                <a:latin typeface="Courier"/>
              </a:rPr>
              <a:t>"mouse9"</a:t>
            </a:r>
            <a:r>
              <a:rPr sz="1800">
                <a:latin typeface="Courier"/>
              </a:rPr>
              <a:t>,</a:t>
            </a:r>
            <a:r>
              <a:rPr sz="1800">
                <a:solidFill>
                  <a:srgbClr val="4070A0"/>
                </a:solidFill>
                <a:latin typeface="Courier"/>
              </a:rPr>
              <a:t>"mouse10"</a:t>
            </a:r>
            <a:r>
              <a:rPr sz="1800">
                <a:latin typeface="Courier"/>
              </a:rPr>
              <a:t>), </a:t>
            </a:r>
            <a:r>
              <a:rPr sz="1800">
                <a:solidFill>
                  <a:srgbClr val="902000"/>
                </a:solidFill>
                <a:latin typeface="Courier"/>
              </a:rPr>
              <a:t>ordered =</a:t>
            </a:r>
            <a:r>
              <a:rPr sz="1800">
                <a:latin typeface="Courier"/>
              </a:rPr>
              <a:t> </a:t>
            </a:r>
            <a:r>
              <a:rPr sz="1800">
                <a:solidFill>
                  <a:srgbClr val="007020"/>
                </a:solidFill>
                <a:latin typeface="Courier"/>
              </a:rPr>
              <a:t>TRUE</a:t>
            </a:r>
            <a:r>
              <a:rPr sz="1800">
                <a:latin typeface="Courier"/>
              </a:rPr>
              <a:t>)</a:t>
            </a:r>
            <a:br/>
            <a:r>
              <a:rPr sz="1800">
                <a:latin typeface="Courier"/>
              </a:rPr>
              <a:t>age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16</a:t>
            </a:r>
            <a:r>
              <a:rPr sz="1800">
                <a:latin typeface="Courier"/>
              </a:rPr>
              <a:t>,</a:t>
            </a:r>
            <a:r>
              <a:rPr sz="1800">
                <a:solidFill>
                  <a:srgbClr val="40A070"/>
                </a:solidFill>
                <a:latin typeface="Courier"/>
              </a:rPr>
              <a:t>28</a:t>
            </a:r>
            <a:r>
              <a:rPr sz="1800">
                <a:latin typeface="Courier"/>
              </a:rPr>
              <a:t>,</a:t>
            </a:r>
            <a:r>
              <a:rPr sz="1800">
                <a:solidFill>
                  <a:srgbClr val="40A070"/>
                </a:solidFill>
                <a:latin typeface="Courier"/>
              </a:rPr>
              <a:t>19</a:t>
            </a:r>
            <a:r>
              <a:rPr sz="1800">
                <a:latin typeface="Courier"/>
              </a:rPr>
              <a:t>,</a:t>
            </a:r>
            <a:r>
              <a:rPr sz="1800">
                <a:solidFill>
                  <a:srgbClr val="40A070"/>
                </a:solidFill>
                <a:latin typeface="Courier"/>
              </a:rPr>
              <a:t>21</a:t>
            </a:r>
            <a:r>
              <a:rPr sz="1800">
                <a:latin typeface="Courier"/>
              </a:rPr>
              <a:t>,</a:t>
            </a:r>
            <a:r>
              <a:rPr sz="1800">
                <a:solidFill>
                  <a:srgbClr val="40A070"/>
                </a:solidFill>
                <a:latin typeface="Courier"/>
              </a:rPr>
              <a:t>23</a:t>
            </a:r>
            <a:r>
              <a:rPr sz="1800">
                <a:latin typeface="Courier"/>
              </a:rPr>
              <a:t>,</a:t>
            </a:r>
            <a:r>
              <a:rPr sz="1800">
                <a:solidFill>
                  <a:srgbClr val="40A070"/>
                </a:solidFill>
                <a:latin typeface="Courier"/>
              </a:rPr>
              <a:t>20</a:t>
            </a:r>
            <a:r>
              <a:rPr sz="1800">
                <a:latin typeface="Courier"/>
              </a:rPr>
              <a:t>,</a:t>
            </a:r>
            <a:r>
              <a:rPr sz="1800">
                <a:solidFill>
                  <a:srgbClr val="40A070"/>
                </a:solidFill>
                <a:latin typeface="Courier"/>
              </a:rPr>
              <a:t>25</a:t>
            </a:r>
            <a:r>
              <a:rPr sz="1800">
                <a:latin typeface="Courier"/>
              </a:rPr>
              <a:t>,</a:t>
            </a:r>
            <a:r>
              <a:rPr sz="1800">
                <a:solidFill>
                  <a:srgbClr val="40A070"/>
                </a:solidFill>
                <a:latin typeface="Courier"/>
              </a:rPr>
              <a:t>24</a:t>
            </a:r>
            <a:r>
              <a:rPr sz="1800">
                <a:latin typeface="Courier"/>
              </a:rPr>
              <a:t>,</a:t>
            </a:r>
            <a:r>
              <a:rPr sz="1800">
                <a:solidFill>
                  <a:srgbClr val="40A070"/>
                </a:solidFill>
                <a:latin typeface="Courier"/>
              </a:rPr>
              <a:t>27</a:t>
            </a:r>
            <a:r>
              <a:rPr sz="1800">
                <a:latin typeface="Courier"/>
              </a:rPr>
              <a:t>,</a:t>
            </a:r>
            <a:r>
              <a:rPr sz="1800">
                <a:solidFill>
                  <a:srgbClr val="40A070"/>
                </a:solidFill>
                <a:latin typeface="Courier"/>
              </a:rPr>
              <a:t>22</a:t>
            </a:r>
            <a:r>
              <a:rPr sz="1800">
                <a:latin typeface="Courier"/>
              </a:rPr>
              <a:t>)</a:t>
            </a:r>
            <a:br/>
            <a:r>
              <a:rPr sz="1800">
                <a:latin typeface="Courier"/>
              </a:rPr>
              <a:t>gender &lt;-</a:t>
            </a:r>
            <a:r>
              <a:rPr sz="1800">
                <a:solidFill>
                  <a:srgbClr val="4070A0"/>
                </a:solidFill>
                <a:latin typeface="Courier"/>
              </a:rPr>
              <a:t> </a:t>
            </a:r>
            <a:r>
              <a:rPr sz="1800" b="1">
                <a:solidFill>
                  <a:srgbClr val="007020"/>
                </a:solidFill>
                <a:latin typeface="Courier"/>
              </a:rPr>
              <a:t>factor</a:t>
            </a:r>
            <a:r>
              <a:rPr sz="1800">
                <a:latin typeface="Courier"/>
              </a:rPr>
              <a:t>(</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1</a:t>
            </a:r>
            <a:r>
              <a:rPr sz="1800">
                <a:latin typeface="Courier"/>
              </a:rPr>
              <a:t>,</a:t>
            </a:r>
            <a:r>
              <a:rPr sz="1800">
                <a:solidFill>
                  <a:srgbClr val="40A070"/>
                </a:solidFill>
                <a:latin typeface="Courier"/>
              </a:rPr>
              <a:t>0</a:t>
            </a:r>
            <a:r>
              <a:rPr sz="1800">
                <a:latin typeface="Courier"/>
              </a:rPr>
              <a:t>), </a:t>
            </a:r>
            <a:r>
              <a:rPr sz="1800">
                <a:solidFill>
                  <a:srgbClr val="902000"/>
                </a:solidFill>
                <a:latin typeface="Courier"/>
              </a:rPr>
              <a:t>levels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1</a:t>
            </a:r>
            <a:r>
              <a:rPr sz="1800">
                <a:latin typeface="Courier"/>
              </a:rPr>
              <a:t>), </a:t>
            </a:r>
            <a:br/>
            <a:r>
              <a:rPr sz="1800">
                <a:latin typeface="Courier"/>
              </a:rPr>
              <a:t>                 </a:t>
            </a:r>
            <a:r>
              <a:rPr sz="1800">
                <a:solidFill>
                  <a:srgbClr val="902000"/>
                </a:solidFill>
                <a:latin typeface="Courier"/>
              </a:rPr>
              <a:t>labels =</a:t>
            </a:r>
            <a:r>
              <a:rPr sz="1800">
                <a:latin typeface="Courier"/>
              </a:rPr>
              <a:t> </a:t>
            </a:r>
            <a:r>
              <a:rPr sz="1800" b="1">
                <a:solidFill>
                  <a:srgbClr val="007020"/>
                </a:solidFill>
                <a:latin typeface="Courier"/>
              </a:rPr>
              <a:t>c</a:t>
            </a:r>
            <a:r>
              <a:rPr sz="1800">
                <a:latin typeface="Courier"/>
              </a:rPr>
              <a:t>(</a:t>
            </a:r>
            <a:r>
              <a:rPr sz="1800">
                <a:solidFill>
                  <a:srgbClr val="4070A0"/>
                </a:solidFill>
                <a:latin typeface="Courier"/>
              </a:rPr>
              <a:t>"F"</a:t>
            </a:r>
            <a:r>
              <a:rPr sz="1800">
                <a:latin typeface="Courier"/>
              </a:rPr>
              <a:t>,</a:t>
            </a:r>
            <a:r>
              <a:rPr sz="1800">
                <a:solidFill>
                  <a:srgbClr val="4070A0"/>
                </a:solidFill>
                <a:latin typeface="Courier"/>
              </a:rPr>
              <a:t>"M"</a:t>
            </a:r>
            <a:r>
              <a:rPr sz="1800">
                <a:latin typeface="Courier"/>
              </a:rPr>
              <a:t>))</a:t>
            </a:r>
            <a:br/>
            <a:r>
              <a:rPr sz="1800">
                <a:latin typeface="Courier"/>
              </a:rPr>
              <a:t>weight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25</a:t>
            </a:r>
            <a:r>
              <a:rPr sz="1800">
                <a:latin typeface="Courier"/>
              </a:rPr>
              <a:t>,</a:t>
            </a:r>
            <a:r>
              <a:rPr sz="1800">
                <a:solidFill>
                  <a:srgbClr val="40A070"/>
                </a:solidFill>
                <a:latin typeface="Courier"/>
              </a:rPr>
              <a:t>19</a:t>
            </a:r>
            <a:r>
              <a:rPr sz="1800">
                <a:latin typeface="Courier"/>
              </a:rPr>
              <a:t>,</a:t>
            </a:r>
            <a:r>
              <a:rPr sz="1800">
                <a:solidFill>
                  <a:srgbClr val="40A070"/>
                </a:solidFill>
                <a:latin typeface="Courier"/>
              </a:rPr>
              <a:t>21</a:t>
            </a:r>
            <a:r>
              <a:rPr sz="1800">
                <a:latin typeface="Courier"/>
              </a:rPr>
              <a:t>,</a:t>
            </a:r>
            <a:r>
              <a:rPr sz="1800">
                <a:solidFill>
                  <a:srgbClr val="40A070"/>
                </a:solidFill>
                <a:latin typeface="Courier"/>
              </a:rPr>
              <a:t>19</a:t>
            </a:r>
            <a:r>
              <a:rPr sz="1800">
                <a:latin typeface="Courier"/>
              </a:rPr>
              <a:t>,</a:t>
            </a:r>
            <a:r>
              <a:rPr sz="1800">
                <a:solidFill>
                  <a:srgbClr val="40A070"/>
                </a:solidFill>
                <a:latin typeface="Courier"/>
              </a:rPr>
              <a:t>19</a:t>
            </a:r>
            <a:r>
              <a:rPr sz="1800">
                <a:latin typeface="Courier"/>
              </a:rPr>
              <a:t>,</a:t>
            </a:r>
            <a:r>
              <a:rPr sz="1800">
                <a:solidFill>
                  <a:srgbClr val="40A070"/>
                </a:solidFill>
                <a:latin typeface="Courier"/>
              </a:rPr>
              <a:t>27</a:t>
            </a:r>
            <a:r>
              <a:rPr sz="1800">
                <a:latin typeface="Courier"/>
              </a:rPr>
              <a:t>,</a:t>
            </a:r>
            <a:r>
              <a:rPr sz="1800">
                <a:solidFill>
                  <a:srgbClr val="40A070"/>
                </a:solidFill>
                <a:latin typeface="Courier"/>
              </a:rPr>
              <a:t>22</a:t>
            </a:r>
            <a:r>
              <a:rPr sz="1800">
                <a:latin typeface="Courier"/>
              </a:rPr>
              <a:t>,</a:t>
            </a:r>
            <a:r>
              <a:rPr sz="1800">
                <a:solidFill>
                  <a:srgbClr val="40A070"/>
                </a:solidFill>
                <a:latin typeface="Courier"/>
              </a:rPr>
              <a:t>21</a:t>
            </a:r>
            <a:r>
              <a:rPr sz="1800">
                <a:latin typeface="Courier"/>
              </a:rPr>
              <a:t>,</a:t>
            </a:r>
            <a:r>
              <a:rPr sz="1800">
                <a:solidFill>
                  <a:srgbClr val="40A070"/>
                </a:solidFill>
                <a:latin typeface="Courier"/>
              </a:rPr>
              <a:t>17</a:t>
            </a:r>
            <a:r>
              <a:rPr sz="1800">
                <a:latin typeface="Courier"/>
              </a:rPr>
              <a:t>,</a:t>
            </a:r>
            <a:r>
              <a:rPr sz="1800">
                <a:solidFill>
                  <a:srgbClr val="40A070"/>
                </a:solidFill>
                <a:latin typeface="Courier"/>
              </a:rPr>
              <a:t>22</a:t>
            </a:r>
            <a:r>
              <a:rPr sz="1800">
                <a:latin typeface="Courier"/>
              </a:rPr>
              <a:t>)</a:t>
            </a:r>
            <a:br/>
            <a:br/>
            <a:r>
              <a:rPr sz="1800">
                <a:latin typeface="Courier"/>
              </a:rPr>
              <a:t>age</a:t>
            </a:r>
          </a:p>
          <a:p>
            <a:pPr lvl="0" marL="1270000" indent="0">
              <a:buNone/>
            </a:pPr>
            <a:r>
              <a:rPr sz="1800">
                <a:latin typeface="Courier"/>
              </a:rPr>
              <a:t>##  [1] 16 28 19 21 23 20 25 24 27 22</a:t>
            </a:r>
          </a:p>
          <a:p>
            <a:pPr lvl="0" marL="1270000" indent="0">
              <a:buNone/>
            </a:pPr>
            <a:r>
              <a:rPr sz="1800">
                <a:latin typeface="Courier"/>
              </a:rPr>
              <a:t>gender</a:t>
            </a:r>
          </a:p>
          <a:p>
            <a:pPr lvl="0" marL="1270000" indent="0">
              <a:buNone/>
            </a:pPr>
            <a:r>
              <a:rPr sz="1800">
                <a:latin typeface="Courier"/>
              </a:rPr>
              <a:t>##  [1] F M M F M F F M M F
## Levels: F M</a:t>
            </a:r>
          </a:p>
        </p:txBody>
      </p:sp>
    </p:spTree>
  </p:cSl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So we would know that age, gender, and weight correspond to each individual mouse, however R would not know to treat them that way. We can instead join them together in a data frame using the </a:t>
            </a:r>
            <a:r>
              <a:rPr sz="1800">
                <a:latin typeface="Courier"/>
              </a:rPr>
              <a:t>data.frame</a:t>
            </a:r>
            <a:r>
              <a:rPr/>
              <a:t> command</a:t>
            </a:r>
          </a:p>
          <a:p>
            <a:pPr lvl="0" marL="1270000" indent="0">
              <a:buNone/>
            </a:pPr>
            <a:r>
              <a:rPr sz="1800">
                <a:latin typeface="Courier"/>
              </a:rPr>
              <a:t>mouse.df &lt;-</a:t>
            </a:r>
            <a:r>
              <a:rPr sz="1800">
                <a:solidFill>
                  <a:srgbClr val="4070A0"/>
                </a:solidFill>
                <a:latin typeface="Courier"/>
              </a:rPr>
              <a:t> </a:t>
            </a:r>
            <a:r>
              <a:rPr sz="1800" b="1">
                <a:solidFill>
                  <a:srgbClr val="007020"/>
                </a:solidFill>
                <a:latin typeface="Courier"/>
              </a:rPr>
              <a:t>data.frame</a:t>
            </a:r>
            <a:r>
              <a:rPr sz="1800">
                <a:latin typeface="Courier"/>
              </a:rPr>
              <a:t>(ID,age,gender,weight)</a:t>
            </a:r>
            <a:br/>
            <a:br/>
            <a:r>
              <a:rPr sz="1800" i="1">
                <a:solidFill>
                  <a:srgbClr val="60A0B0"/>
                </a:solidFill>
                <a:latin typeface="Courier"/>
              </a:rPr>
              <a:t># Output first 5 rows and all columns of mouse.df</a:t>
            </a:r>
            <a:br/>
            <a:r>
              <a:rPr sz="1800">
                <a:latin typeface="Courier"/>
              </a:rPr>
              <a:t>mouse.df[</a:t>
            </a:r>
            <a:r>
              <a:rPr sz="1800">
                <a:solidFill>
                  <a:srgbClr val="40A070"/>
                </a:solidFill>
                <a:latin typeface="Courier"/>
              </a:rPr>
              <a:t>1</a:t>
            </a:r>
            <a:r>
              <a:rPr sz="1800">
                <a:solidFill>
                  <a:srgbClr val="666666"/>
                </a:solidFill>
                <a:latin typeface="Courier"/>
              </a:rPr>
              <a:t>:</a:t>
            </a:r>
            <a:r>
              <a:rPr sz="1800">
                <a:solidFill>
                  <a:srgbClr val="40A070"/>
                </a:solidFill>
                <a:latin typeface="Courier"/>
              </a:rPr>
              <a:t>5</a:t>
            </a:r>
            <a:r>
              <a:rPr sz="1800">
                <a:latin typeface="Courier"/>
              </a:rPr>
              <a:t>,]</a:t>
            </a:r>
          </a:p>
          <a:p>
            <a:pPr lvl="0" marL="1270000" indent="0">
              <a:buNone/>
            </a:pPr>
            <a:r>
              <a:rPr sz="1800">
                <a:latin typeface="Courier"/>
              </a:rPr>
              <a:t>##       ID age gender weight
## 1 mouse1  16      F     25
## 2 mouse2  28      M     19
## 3 mouse3  19      M     21
## 4 mouse4  21      F     19
## 5 mouse5  23      M     19</a:t>
            </a:r>
          </a:p>
        </p:txBody>
      </p:sp>
    </p:spTree>
  </p:cSl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Accessing data in a data frame can be done in a variety of ways, but the most common is using the </a:t>
            </a:r>
            <a:r>
              <a:rPr sz="1800">
                <a:latin typeface="Courier"/>
              </a:rPr>
              <a:t>$</a:t>
            </a:r>
            <a:r>
              <a:rPr/>
              <a:t> operator.</a:t>
            </a:r>
          </a:p>
          <a:p>
            <a:pPr lvl="0" marL="1270000" indent="0">
              <a:buNone/>
            </a:pPr>
            <a:r>
              <a:rPr sz="1800">
                <a:latin typeface="Courier"/>
              </a:rPr>
              <a:t>mouse.df</a:t>
            </a:r>
            <a:r>
              <a:rPr sz="1800">
                <a:solidFill>
                  <a:srgbClr val="666666"/>
                </a:solidFill>
                <a:latin typeface="Courier"/>
              </a:rPr>
              <a:t>$</a:t>
            </a:r>
            <a:r>
              <a:rPr sz="1800">
                <a:latin typeface="Courier"/>
              </a:rPr>
              <a:t>gender</a:t>
            </a:r>
          </a:p>
          <a:p>
            <a:pPr lvl="0" marL="1270000" indent="0">
              <a:buNone/>
            </a:pPr>
            <a:r>
              <a:rPr sz="1800">
                <a:latin typeface="Courier"/>
              </a:rPr>
              <a:t>##  [1] F M M F M F F M M F
## Levels: F M</a:t>
            </a:r>
          </a:p>
          <a:p>
            <a:pPr lvl="0" marL="0" indent="0">
              <a:buNone/>
            </a:pPr>
            <a:r>
              <a:rPr/>
              <a:t>The </a:t>
            </a:r>
            <a:r>
              <a:rPr sz="1800">
                <a:latin typeface="Courier"/>
              </a:rPr>
              <a:t>[]</a:t>
            </a:r>
            <a:r>
              <a:rPr/>
              <a:t> operator can also be used in combination with </a:t>
            </a:r>
            <a:r>
              <a:rPr sz="1800">
                <a:latin typeface="Courier"/>
              </a:rPr>
              <a:t>$</a:t>
            </a:r>
            <a:r>
              <a:rPr/>
              <a:t> to pull out specific rows of the variable of interest</a:t>
            </a:r>
          </a:p>
          <a:p>
            <a:pPr lvl="0" marL="1270000" indent="0">
              <a:buNone/>
            </a:pPr>
            <a:r>
              <a:rPr sz="1800">
                <a:latin typeface="Courier"/>
              </a:rPr>
              <a:t>mouse.df</a:t>
            </a:r>
            <a:r>
              <a:rPr sz="1800">
                <a:solidFill>
                  <a:srgbClr val="666666"/>
                </a:solidFill>
                <a:latin typeface="Courier"/>
              </a:rPr>
              <a:t>$</a:t>
            </a:r>
            <a:r>
              <a:rPr sz="1800">
                <a:latin typeface="Courier"/>
              </a:rPr>
              <a:t>gender[</a:t>
            </a:r>
            <a:r>
              <a:rPr sz="1800">
                <a:solidFill>
                  <a:srgbClr val="40A070"/>
                </a:solidFill>
                <a:latin typeface="Courier"/>
              </a:rPr>
              <a:t>1</a:t>
            </a:r>
            <a:r>
              <a:rPr sz="1800">
                <a:solidFill>
                  <a:srgbClr val="666666"/>
                </a:solidFill>
                <a:latin typeface="Courier"/>
              </a:rPr>
              <a:t>:</a:t>
            </a:r>
            <a:r>
              <a:rPr sz="1800">
                <a:solidFill>
                  <a:srgbClr val="40A070"/>
                </a:solidFill>
                <a:latin typeface="Courier"/>
              </a:rPr>
              <a:t>5</a:t>
            </a:r>
            <a:r>
              <a:rPr sz="1800">
                <a:latin typeface="Courier"/>
              </a:rPr>
              <a:t>]</a:t>
            </a:r>
          </a:p>
          <a:p>
            <a:pPr lvl="0" marL="1270000" indent="0">
              <a:buNone/>
            </a:pPr>
            <a:r>
              <a:rPr sz="1800">
                <a:latin typeface="Courier"/>
              </a:rPr>
              <a:t>## [1] F M M F M
## Levels: F M</a:t>
            </a:r>
          </a:p>
        </p:txBody>
      </p:sp>
    </p:spTree>
  </p:cSl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Data frames can be accessed similar to matrices as well</a:t>
            </a:r>
          </a:p>
          <a:p>
            <a:pPr lvl="0" marL="1270000" indent="0">
              <a:buNone/>
            </a:pPr>
            <a:r>
              <a:rPr sz="1800" i="1">
                <a:solidFill>
                  <a:srgbClr val="60A0B0"/>
                </a:solidFill>
                <a:latin typeface="Courier"/>
              </a:rPr>
              <a:t># Using numbers (value in the 1st row, 2nd column)</a:t>
            </a:r>
            <a:br/>
            <a:r>
              <a:rPr sz="1800">
                <a:latin typeface="Courier"/>
              </a:rPr>
              <a:t>mouse.df[</a:t>
            </a:r>
            <a:r>
              <a:rPr sz="1800">
                <a:solidFill>
                  <a:srgbClr val="40A070"/>
                </a:solidFill>
                <a:latin typeface="Courier"/>
              </a:rPr>
              <a:t>1</a:t>
            </a:r>
            <a:r>
              <a:rPr sz="1800">
                <a:latin typeface="Courier"/>
              </a:rPr>
              <a:t>,</a:t>
            </a:r>
            <a:r>
              <a:rPr sz="1800">
                <a:solidFill>
                  <a:srgbClr val="40A070"/>
                </a:solidFill>
                <a:latin typeface="Courier"/>
              </a:rPr>
              <a:t>2</a:t>
            </a:r>
            <a:r>
              <a:rPr sz="1800">
                <a:latin typeface="Courier"/>
              </a:rPr>
              <a:t>]</a:t>
            </a:r>
          </a:p>
          <a:p>
            <a:pPr lvl="0" marL="1270000" indent="0">
              <a:buNone/>
            </a:pPr>
            <a:r>
              <a:rPr sz="1800">
                <a:latin typeface="Courier"/>
              </a:rPr>
              <a:t>## [1] 16</a:t>
            </a:r>
          </a:p>
          <a:p>
            <a:pPr lvl="0" marL="1270000" indent="0">
              <a:buNone/>
            </a:pPr>
            <a:r>
              <a:rPr sz="1800" i="1">
                <a:solidFill>
                  <a:srgbClr val="60A0B0"/>
                </a:solidFill>
                <a:latin typeface="Courier"/>
              </a:rPr>
              <a:t># Or using names of the variables (all values in the "age" column)</a:t>
            </a:r>
            <a:br/>
            <a:r>
              <a:rPr sz="1800">
                <a:latin typeface="Courier"/>
              </a:rPr>
              <a:t>mouse.df[,</a:t>
            </a:r>
            <a:r>
              <a:rPr sz="1800">
                <a:solidFill>
                  <a:srgbClr val="4070A0"/>
                </a:solidFill>
                <a:latin typeface="Courier"/>
              </a:rPr>
              <a:t>"age"</a:t>
            </a:r>
            <a:r>
              <a:rPr sz="1800">
                <a:latin typeface="Courier"/>
              </a:rPr>
              <a:t>]</a:t>
            </a:r>
          </a:p>
          <a:p>
            <a:pPr lvl="0" marL="1270000" indent="0">
              <a:buNone/>
            </a:pPr>
            <a:r>
              <a:rPr sz="1800">
                <a:latin typeface="Courier"/>
              </a:rPr>
              <a:t>##  [1] 16 28 19 21 23 20 25 24 27 22</a:t>
            </a:r>
          </a:p>
        </p:txBody>
      </p:sp>
    </p:spTree>
  </p:cSl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As well, changing the original variables outside the data frame DOES NOT change the data inside the data frame after it has been created</a:t>
            </a:r>
          </a:p>
          <a:p>
            <a:pPr lvl="0" marL="1270000" indent="0">
              <a:buNone/>
            </a:pPr>
            <a:r>
              <a:rPr sz="1800">
                <a:latin typeface="Courier"/>
              </a:rPr>
              <a:t>age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r>
              <a:rPr sz="1800">
                <a:solidFill>
                  <a:srgbClr val="40A070"/>
                </a:solidFill>
                <a:latin typeface="Courier"/>
              </a:rPr>
              <a:t>0</a:t>
            </a:r>
            <a:r>
              <a:rPr sz="1800">
                <a:latin typeface="Courier"/>
              </a:rPr>
              <a:t>)</a:t>
            </a:r>
            <a:br/>
            <a:r>
              <a:rPr sz="1800">
                <a:latin typeface="Courier"/>
              </a:rPr>
              <a:t>age</a:t>
            </a:r>
          </a:p>
          <a:p>
            <a:pPr lvl="0" marL="1270000" indent="0">
              <a:buNone/>
            </a:pPr>
            <a:r>
              <a:rPr sz="1800">
                <a:latin typeface="Courier"/>
              </a:rPr>
              <a:t>##  [1] 0 0 0 0 0 0 0 0 0 0</a:t>
            </a:r>
          </a:p>
          <a:p>
            <a:pPr lvl="0" marL="1270000" indent="0">
              <a:buNone/>
            </a:pPr>
            <a:r>
              <a:rPr sz="1800">
                <a:latin typeface="Courier"/>
              </a:rPr>
              <a:t>mouse.df</a:t>
            </a:r>
            <a:r>
              <a:rPr sz="1800">
                <a:solidFill>
                  <a:srgbClr val="666666"/>
                </a:solidFill>
                <a:latin typeface="Courier"/>
              </a:rPr>
              <a:t>$</a:t>
            </a:r>
            <a:r>
              <a:rPr sz="1800">
                <a:latin typeface="Courier"/>
              </a:rPr>
              <a:t>age</a:t>
            </a:r>
          </a:p>
          <a:p>
            <a:pPr lvl="0" marL="1270000" indent="0">
              <a:buNone/>
            </a:pPr>
            <a:r>
              <a:rPr sz="1800">
                <a:latin typeface="Courier"/>
              </a:rPr>
              <a:t>##  [1] 16 28 19 21 23 20 25 24 27 22</a:t>
            </a:r>
          </a:p>
        </p:txBody>
      </p:sp>
    </p:spTree>
  </p:cSl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Other</a:t>
            </a:r>
            <a:r>
              <a:rPr/>
              <a:t> </a:t>
            </a:r>
            <a:r>
              <a:rPr/>
              <a:t>Data</a:t>
            </a:r>
            <a:r>
              <a:rPr/>
              <a:t> </a:t>
            </a:r>
            <a:r>
              <a:rPr/>
              <a:t>Frame</a:t>
            </a:r>
            <a:r>
              <a:rPr/>
              <a:t> </a:t>
            </a:r>
            <a:r>
              <a:rPr/>
              <a:t>Operations</a:t>
            </a:r>
          </a:p>
        </p:txBody>
      </p:sp>
      <p:sp>
        <p:nvSpPr>
          <p:cNvPr id="3" name="Content Placeholder 2"/>
          <p:cNvSpPr>
            <a:spLocks noGrp="1"/>
          </p:cNvSpPr>
          <p:nvPr>
            <p:ph idx="1"/>
          </p:nvPr>
        </p:nvSpPr>
        <p:spPr/>
        <p:txBody>
          <a:bodyPr/>
          <a:lstStyle/>
          <a:p>
            <a:pPr lvl="0" marL="0" indent="0">
              <a:buNone/>
            </a:pPr>
            <a:r>
              <a:rPr/>
              <a:t>Being able to check the variable types in a data frame after it has been created is important when both importing data or coming back to it after a time. The </a:t>
            </a:r>
            <a:r>
              <a:rPr sz="1800">
                <a:latin typeface="Courier"/>
              </a:rPr>
              <a:t>str</a:t>
            </a:r>
            <a:r>
              <a:rPr/>
              <a:t> function is very useful for this</a:t>
            </a:r>
          </a:p>
          <a:p>
            <a:pPr lvl="0" marL="1270000" indent="0">
              <a:buNone/>
            </a:pPr>
            <a:r>
              <a:rPr sz="1800" b="1">
                <a:solidFill>
                  <a:srgbClr val="007020"/>
                </a:solidFill>
                <a:latin typeface="Courier"/>
              </a:rPr>
              <a:t>str</a:t>
            </a:r>
            <a:r>
              <a:rPr sz="1800">
                <a:latin typeface="Courier"/>
              </a:rPr>
              <a:t>(mouse.df)</a:t>
            </a:r>
          </a:p>
          <a:p>
            <a:pPr lvl="0" marL="1270000" indent="0">
              <a:buNone/>
            </a:pPr>
            <a:r>
              <a:rPr sz="1800">
                <a:latin typeface="Courier"/>
              </a:rPr>
              <a:t>## 'data.frame':    10 obs. of  4 variables:
##  $ ID    : Ord.factor w/ 10 levels "mouse1"&lt;"mouse10"&lt;..: 1 3 4 5 6 7 8 9 10 2
##  $ age   : num  16 28 19 21 23 20 25 24 27 22
##  $ gender: Factor w/ 2 levels "F","M": 1 2 2 1 2 1 1 2 2 1
##  $ weight: num  25 19 21 19 19 27 22 21 17 22</a:t>
            </a:r>
          </a:p>
          <a:p>
            <a:pPr lvl="0" marL="0" indent="0">
              <a:buNone/>
            </a:pPr>
            <a:r>
              <a:rPr sz="1800">
                <a:latin typeface="Courier"/>
              </a:rPr>
              <a:t>str</a:t>
            </a:r>
            <a:r>
              <a:rPr/>
              <a:t> gives a list of all variables, their type, any factor levels, and a small sample of the data.</a:t>
            </a:r>
          </a:p>
        </p:txBody>
      </p:sp>
    </p:spTree>
  </p:cSl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Providing simple summary statistics for a data frame can also be helpful. This can be done using the </a:t>
            </a:r>
            <a:r>
              <a:rPr sz="1800">
                <a:latin typeface="Courier"/>
              </a:rPr>
              <a:t>summary()</a:t>
            </a:r>
            <a:r>
              <a:rPr/>
              <a:t> function</a:t>
            </a:r>
          </a:p>
          <a:p>
            <a:pPr lvl="0" marL="1270000" indent="0">
              <a:buNone/>
            </a:pPr>
            <a:r>
              <a:rPr sz="1800" b="1">
                <a:solidFill>
                  <a:srgbClr val="007020"/>
                </a:solidFill>
                <a:latin typeface="Courier"/>
              </a:rPr>
              <a:t>summary</a:t>
            </a:r>
            <a:r>
              <a:rPr sz="1800">
                <a:latin typeface="Courier"/>
              </a:rPr>
              <a:t>(mouse.df)</a:t>
            </a:r>
          </a:p>
          <a:p>
            <a:pPr lvl="0" marL="1270000" indent="0">
              <a:buNone/>
            </a:pPr>
            <a:r>
              <a:rPr sz="1800">
                <a:latin typeface="Courier"/>
              </a:rPr>
              <a:t>##        ID         age        gender     weight    
##  mouse1 :1   Min.   :16.00   F:5    Min.   :17.0  
##  mouse10:1   1st Qu.:20.25   M:5    1st Qu.:19.0  
##  mouse2 :1   Median :22.50          Median :21.0  
##  mouse3 :1   Mean   :22.50          Mean   :21.2  
##  mouse4 :1   3rd Qu.:24.75          3rd Qu.:22.0  
##  mouse5 :1   Max.   :28.00          Max.   :27.0  
##  (Other):4</a:t>
            </a:r>
          </a:p>
          <a:p>
            <a:pPr lvl="0" marL="0" indent="0">
              <a:buNone/>
            </a:pPr>
            <a:r>
              <a:rPr/>
              <a:t>This will provide quartiles and means for numeric data as well as counts for factors.</a:t>
            </a:r>
          </a:p>
        </p:txBody>
      </p:sp>
    </p:spTree>
  </p:cSl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Dataframe</a:t>
            </a:r>
            <a:r>
              <a:rPr/>
              <a:t> </a:t>
            </a:r>
            <a:r>
              <a:rPr/>
              <a:t>Subset</a:t>
            </a:r>
          </a:p>
        </p:txBody>
      </p:sp>
      <p:sp>
        <p:nvSpPr>
          <p:cNvPr id="3" name="Content Placeholder 2"/>
          <p:cNvSpPr>
            <a:spLocks noGrp="1"/>
          </p:cNvSpPr>
          <p:nvPr>
            <p:ph idx="1"/>
          </p:nvPr>
        </p:nvSpPr>
        <p:spPr/>
        <p:txBody>
          <a:bodyPr/>
          <a:lstStyle/>
          <a:p>
            <a:pPr lvl="0" marL="0" indent="0">
              <a:buNone/>
            </a:pPr>
            <a:r>
              <a:rPr/>
              <a:t>Most likely, you won’t want to perform operations on all samples of a data frame every time, such as when there are multiple groups in the dataset. Subsetting a dataframe allows you to pick and choose the rows you want, and there are multiple ways to do it.</a:t>
            </a:r>
          </a:p>
          <a:p>
            <a:pPr lvl="0" marL="1270000" indent="0">
              <a:buNone/>
            </a:pPr>
            <a:r>
              <a:rPr sz="1800" i="1">
                <a:solidFill>
                  <a:srgbClr val="60A0B0"/>
                </a:solidFill>
                <a:latin typeface="Courier"/>
              </a:rPr>
              <a:t># Can use logical indexing to grab the mice who are over 4 months old</a:t>
            </a:r>
            <a:br/>
            <a:r>
              <a:rPr sz="1800">
                <a:latin typeface="Courier"/>
              </a:rPr>
              <a:t>mouse.df[mouse.df</a:t>
            </a:r>
            <a:r>
              <a:rPr sz="1800">
                <a:solidFill>
                  <a:srgbClr val="666666"/>
                </a:solidFill>
                <a:latin typeface="Courier"/>
              </a:rPr>
              <a:t>$</a:t>
            </a:r>
            <a:r>
              <a:rPr sz="1800">
                <a:latin typeface="Courier"/>
              </a:rPr>
              <a:t>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4</a:t>
            </a:r>
            <a:r>
              <a:rPr sz="1800">
                <a:latin typeface="Courier"/>
              </a:rPr>
              <a:t>,]</a:t>
            </a:r>
          </a:p>
          <a:p>
            <a:pPr lvl="0" marL="1270000" indent="0">
              <a:buNone/>
            </a:pPr>
            <a:r>
              <a:rPr sz="1800">
                <a:latin typeface="Courier"/>
              </a:rPr>
              <a:t>##         ID age gender weight
## 1   mouse1  16      F     25
## 2   mouse2  28      M     19
## 3   mouse3  19      M     21
## 4   mouse4  21      F     19
## 5   mouse5  23      M     19
## 6   mouse6  20      F     27
## 7   mouse7  25      F     22
## 8   mouse8  24      M     21
## 9   mouse9  27      M     17
## 10 mouse10  22      F     22</a:t>
            </a:r>
          </a:p>
        </p:txBody>
      </p:sp>
    </p:spTree>
  </p:cSl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1270000" indent="0">
              <a:buNone/>
            </a:pPr>
            <a:r>
              <a:rPr sz="1800" i="1">
                <a:solidFill>
                  <a:srgbClr val="60A0B0"/>
                </a:solidFill>
                <a:latin typeface="Courier"/>
              </a:rPr>
              <a:t># Can also grab only single variable if necessary</a:t>
            </a:r>
            <a:br/>
            <a:r>
              <a:rPr sz="1800">
                <a:latin typeface="Courier"/>
              </a:rPr>
              <a:t>mouse.df[mouse.df</a:t>
            </a:r>
            <a:r>
              <a:rPr sz="1800">
                <a:solidFill>
                  <a:srgbClr val="666666"/>
                </a:solidFill>
                <a:latin typeface="Courier"/>
              </a:rPr>
              <a:t>$</a:t>
            </a:r>
            <a:r>
              <a:rPr sz="1800">
                <a:latin typeface="Courier"/>
              </a:rPr>
              <a:t>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4</a:t>
            </a:r>
            <a:r>
              <a:rPr sz="1800">
                <a:latin typeface="Courier"/>
              </a:rPr>
              <a:t>, </a:t>
            </a:r>
            <a:r>
              <a:rPr sz="1800">
                <a:solidFill>
                  <a:srgbClr val="4070A0"/>
                </a:solidFill>
                <a:latin typeface="Courier"/>
              </a:rPr>
              <a:t>"weight"</a:t>
            </a:r>
            <a:r>
              <a:rPr sz="1800">
                <a:latin typeface="Courier"/>
              </a:rPr>
              <a:t>]</a:t>
            </a:r>
          </a:p>
          <a:p>
            <a:pPr lvl="0" marL="1270000" indent="0">
              <a:buNone/>
            </a:pPr>
            <a:r>
              <a:rPr sz="1800">
                <a:latin typeface="Courier"/>
              </a:rPr>
              <a:t>##  [1] 25 19 21 19 19 27 22 21 17 22</a:t>
            </a:r>
          </a:p>
          <a:p>
            <a:pPr lvl="0" marL="0" indent="0">
              <a:buNone/>
            </a:pPr>
            <a:r>
              <a:rPr/>
              <a:t>The basic structure is that </a:t>
            </a:r>
            <a:r>
              <a:rPr sz="1800">
                <a:latin typeface="Courier"/>
              </a:rPr>
              <a:t>mouse.df$age &gt; 4</a:t>
            </a:r>
            <a:r>
              <a:rPr/>
              <a:t> is returning an array of 0’s and 1’s to choose rows whereas the </a:t>
            </a:r>
            <a:r>
              <a:rPr sz="1800">
                <a:latin typeface="Courier"/>
              </a:rPr>
              <a:t>"weight"</a:t>
            </a:r>
            <a:r>
              <a:rPr/>
              <a:t> is saying which column, or variable, to take values from. Use </a:t>
            </a:r>
            <a:r>
              <a:rPr sz="1800">
                <a:latin typeface="Courier"/>
              </a:rPr>
              <a:t>c()</a:t>
            </a:r>
            <a:r>
              <a:rPr/>
              <a:t> to choose multiple variables.</a:t>
            </a:r>
          </a:p>
        </p:txBody>
      </p:sp>
    </p:spTree>
  </p:cSl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The</a:t>
            </a:r>
            <a:r>
              <a:rPr/>
              <a:t> </a:t>
            </a:r>
            <a:r>
              <a:rPr sz="1800">
                <a:latin typeface="Courier"/>
              </a:rPr>
              <a:t>subset</a:t>
            </a:r>
            <a:r>
              <a:rPr/>
              <a:t> </a:t>
            </a:r>
            <a:r>
              <a:rPr/>
              <a:t>function</a:t>
            </a:r>
          </a:p>
        </p:txBody>
      </p:sp>
      <p:sp>
        <p:nvSpPr>
          <p:cNvPr id="3" name="Content Placeholder 2"/>
          <p:cNvSpPr>
            <a:spLocks noGrp="1"/>
          </p:cNvSpPr>
          <p:nvPr>
            <p:ph idx="1"/>
          </p:nvPr>
        </p:nvSpPr>
        <p:spPr/>
        <p:txBody>
          <a:bodyPr/>
          <a:lstStyle/>
          <a:p>
            <a:pPr lvl="0" marL="0" indent="0">
              <a:buNone/>
            </a:pPr>
            <a:r>
              <a:rPr/>
              <a:t>Subsetting using </a:t>
            </a:r>
            <a:r>
              <a:rPr sz="1800">
                <a:latin typeface="Courier"/>
              </a:rPr>
              <a:t>[]</a:t>
            </a:r>
            <a:r>
              <a:rPr/>
              <a:t> can often become messy and hard to read after the fact. Multiple functions have been created to handle this type of operation in a more readable fashion. The most common one is </a:t>
            </a:r>
            <a:r>
              <a:rPr sz="1800">
                <a:latin typeface="Courier"/>
              </a:rPr>
              <a:t>subset</a:t>
            </a:r>
          </a:p>
          <a:p>
            <a:pPr lvl="0" marL="1270000" indent="0">
              <a:buNone/>
            </a:pPr>
            <a:r>
              <a:rPr sz="1800" i="1">
                <a:solidFill>
                  <a:srgbClr val="60A0B0"/>
                </a:solidFill>
                <a:latin typeface="Courier"/>
              </a:rPr>
              <a:t># Mice over 4 months old</a:t>
            </a:r>
            <a:br/>
            <a:r>
              <a:rPr sz="1800" b="1">
                <a:solidFill>
                  <a:srgbClr val="007020"/>
                </a:solidFill>
                <a:latin typeface="Courier"/>
              </a:rPr>
              <a:t>subset</a:t>
            </a:r>
            <a:r>
              <a:rPr sz="1800">
                <a:latin typeface="Courier"/>
              </a:rPr>
              <a:t>(</a:t>
            </a:r>
            <a:r>
              <a:rPr sz="1800">
                <a:solidFill>
                  <a:srgbClr val="902000"/>
                </a:solidFill>
                <a:latin typeface="Courier"/>
              </a:rPr>
              <a:t>x =</a:t>
            </a:r>
            <a:r>
              <a:rPr sz="1800">
                <a:latin typeface="Courier"/>
              </a:rPr>
              <a:t> mouse.df, </a:t>
            </a:r>
            <a:r>
              <a:rPr sz="1800">
                <a:solidFill>
                  <a:srgbClr val="902000"/>
                </a:solidFill>
                <a:latin typeface="Courier"/>
              </a:rPr>
              <a:t>subset =</a:t>
            </a:r>
            <a:r>
              <a:rPr sz="1800">
                <a:latin typeface="Courier"/>
              </a:rPr>
              <a:t> 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4</a:t>
            </a:r>
            <a:r>
              <a:rPr sz="1800">
                <a:latin typeface="Courier"/>
              </a:rPr>
              <a:t>)</a:t>
            </a:r>
          </a:p>
          <a:p>
            <a:pPr lvl="0" marL="1270000" indent="0">
              <a:buNone/>
            </a:pPr>
            <a:r>
              <a:rPr sz="1800">
                <a:latin typeface="Courier"/>
              </a:rPr>
              <a:t>##         ID age gender weight
## 1   mouse1  16      F     25
## 2   mouse2  28      M     19
## 3   mouse3  19      M     21
## 4   mouse4  21      F     19
## 5   mouse5  23      M     19
## 6   mouse6  20      F     27
## 7   mouse7  25      F     22
## 8   mouse8  24      M     21
## 9   mouse9  27      M     17
## 10 mouse10  22      F     22</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Sometimes you will need to enclose in multiple parentheses. Make sure they line up exactly where you mean them to.</a:t>
            </a:r>
          </a:p>
          <a:p>
            <a:pPr lvl="0" marL="1270000" indent="0">
              <a:buNone/>
            </a:pPr>
            <a:r>
              <a:rPr sz="1800">
                <a:latin typeface="Courier"/>
              </a:rPr>
              <a:t>(</a:t>
            </a:r>
            <a:r>
              <a:rPr sz="1800">
                <a:solidFill>
                  <a:srgbClr val="40A070"/>
                </a:solidFill>
                <a:latin typeface="Courier"/>
              </a:rPr>
              <a:t>4</a:t>
            </a:r>
            <a:r>
              <a:rPr sz="1800">
                <a:solidFill>
                  <a:srgbClr val="666666"/>
                </a:solidFill>
                <a:latin typeface="Courier"/>
              </a:rPr>
              <a:t>+</a:t>
            </a:r>
            <a:r>
              <a:rPr sz="1800">
                <a:solidFill>
                  <a:srgbClr val="40A070"/>
                </a:solidFill>
                <a:latin typeface="Courier"/>
              </a:rPr>
              <a:t>2</a:t>
            </a:r>
            <a:r>
              <a:rPr sz="1800">
                <a:latin typeface="Courier"/>
              </a:rPr>
              <a:t>)</a:t>
            </a:r>
            <a:r>
              <a:rPr sz="1800">
                <a:solidFill>
                  <a:srgbClr val="666666"/>
                </a:solidFill>
                <a:latin typeface="Courier"/>
              </a:rPr>
              <a:t>/</a:t>
            </a:r>
            <a:r>
              <a:rPr sz="1800">
                <a:solidFill>
                  <a:srgbClr val="40A070"/>
                </a:solidFill>
                <a:latin typeface="Courier"/>
              </a:rPr>
              <a:t>3</a:t>
            </a:r>
            <a:r>
              <a:rPr sz="1800">
                <a:solidFill>
                  <a:srgbClr val="666666"/>
                </a:solidFill>
                <a:latin typeface="Courier"/>
              </a:rPr>
              <a:t>^</a:t>
            </a:r>
            <a:r>
              <a:rPr sz="1800">
                <a:solidFill>
                  <a:srgbClr val="40A070"/>
                </a:solidFill>
                <a:latin typeface="Courier"/>
              </a:rPr>
              <a:t>3</a:t>
            </a:r>
          </a:p>
          <a:p>
            <a:pPr lvl="0" marL="1270000" indent="0">
              <a:buNone/>
            </a:pPr>
            <a:r>
              <a:rPr sz="1800">
                <a:latin typeface="Courier"/>
              </a:rPr>
              <a:t>## [1] 0.2222222</a:t>
            </a:r>
          </a:p>
          <a:p>
            <a:pPr lvl="0" marL="1270000" indent="0">
              <a:buNone/>
            </a:pPr>
            <a:r>
              <a:rPr sz="1800">
                <a:latin typeface="Courier"/>
              </a:rPr>
              <a:t>((</a:t>
            </a:r>
            <a:r>
              <a:rPr sz="1800">
                <a:solidFill>
                  <a:srgbClr val="40A070"/>
                </a:solidFill>
                <a:latin typeface="Courier"/>
              </a:rPr>
              <a:t>4</a:t>
            </a:r>
            <a:r>
              <a:rPr sz="1800">
                <a:solidFill>
                  <a:srgbClr val="666666"/>
                </a:solidFill>
                <a:latin typeface="Courier"/>
              </a:rPr>
              <a:t>+</a:t>
            </a:r>
            <a:r>
              <a:rPr sz="1800">
                <a:solidFill>
                  <a:srgbClr val="40A070"/>
                </a:solidFill>
                <a:latin typeface="Courier"/>
              </a:rPr>
              <a:t>2</a:t>
            </a:r>
            <a:r>
              <a:rPr sz="1800">
                <a:latin typeface="Courier"/>
              </a:rPr>
              <a:t>)</a:t>
            </a:r>
            <a:r>
              <a:rPr sz="1800">
                <a:solidFill>
                  <a:srgbClr val="666666"/>
                </a:solidFill>
                <a:latin typeface="Courier"/>
              </a:rPr>
              <a:t>/</a:t>
            </a:r>
            <a:r>
              <a:rPr sz="1800">
                <a:solidFill>
                  <a:srgbClr val="40A070"/>
                </a:solidFill>
                <a:latin typeface="Courier"/>
              </a:rPr>
              <a:t>3</a:t>
            </a:r>
            <a:r>
              <a:rPr sz="1800">
                <a:latin typeface="Courier"/>
              </a:rPr>
              <a:t>)</a:t>
            </a:r>
            <a:r>
              <a:rPr sz="1800">
                <a:solidFill>
                  <a:srgbClr val="666666"/>
                </a:solidFill>
                <a:latin typeface="Courier"/>
              </a:rPr>
              <a:t>^</a:t>
            </a:r>
            <a:r>
              <a:rPr sz="1800">
                <a:solidFill>
                  <a:srgbClr val="40A070"/>
                </a:solidFill>
                <a:latin typeface="Courier"/>
              </a:rPr>
              <a:t>3</a:t>
            </a:r>
          </a:p>
          <a:p>
            <a:pPr lvl="0" marL="1270000" indent="0">
              <a:buNone/>
            </a:pPr>
            <a:r>
              <a:rPr sz="1800">
                <a:latin typeface="Courier"/>
              </a:rPr>
              <a:t>## [1] 8</a:t>
            </a:r>
          </a:p>
        </p:txBody>
      </p:sp>
    </p:spTree>
  </p:cSl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When subsetting by multiple conditions, use the logical operators discussed previously. So if you only wanted female mice who were over 4 months old:</a:t>
            </a:r>
          </a:p>
          <a:p>
            <a:pPr lvl="0" marL="1270000" indent="0">
              <a:buNone/>
            </a:pPr>
            <a:r>
              <a:rPr sz="1800" i="1">
                <a:solidFill>
                  <a:srgbClr val="60A0B0"/>
                </a:solidFill>
                <a:latin typeface="Courier"/>
              </a:rPr>
              <a:t># Mice over 4 months old who are female</a:t>
            </a:r>
            <a:br/>
            <a:r>
              <a:rPr sz="1800" b="1">
                <a:solidFill>
                  <a:srgbClr val="007020"/>
                </a:solidFill>
                <a:latin typeface="Courier"/>
              </a:rPr>
              <a:t>subset</a:t>
            </a:r>
            <a:r>
              <a:rPr sz="1800">
                <a:latin typeface="Courier"/>
              </a:rPr>
              <a:t>(</a:t>
            </a:r>
            <a:r>
              <a:rPr sz="1800">
                <a:solidFill>
                  <a:srgbClr val="902000"/>
                </a:solidFill>
                <a:latin typeface="Courier"/>
              </a:rPr>
              <a:t>x =</a:t>
            </a:r>
            <a:r>
              <a:rPr sz="1800">
                <a:latin typeface="Courier"/>
              </a:rPr>
              <a:t> mouse.df, </a:t>
            </a:r>
            <a:r>
              <a:rPr sz="1800">
                <a:solidFill>
                  <a:srgbClr val="902000"/>
                </a:solidFill>
                <a:latin typeface="Courier"/>
              </a:rPr>
              <a:t>subset =</a:t>
            </a:r>
            <a:r>
              <a:rPr sz="1800">
                <a:latin typeface="Courier"/>
              </a:rPr>
              <a:t> 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4</a:t>
            </a:r>
            <a:r>
              <a:rPr sz="1800">
                <a:latin typeface="Courier"/>
              </a:rPr>
              <a:t> </a:t>
            </a:r>
            <a:r>
              <a:rPr sz="1800">
                <a:solidFill>
                  <a:srgbClr val="666666"/>
                </a:solidFill>
                <a:latin typeface="Courier"/>
              </a:rPr>
              <a:t>&amp;</a:t>
            </a:r>
            <a:r>
              <a:rPr sz="1800">
                <a:solidFill>
                  <a:srgbClr val="4070A0"/>
                </a:solidFill>
                <a:latin typeface="Courier"/>
              </a:rPr>
              <a:t> </a:t>
            </a:r>
            <a:r>
              <a:rPr sz="1800">
                <a:latin typeface="Courier"/>
              </a:rPr>
              <a:t>gender </a:t>
            </a:r>
            <a:r>
              <a:rPr sz="1800">
                <a:solidFill>
                  <a:srgbClr val="666666"/>
                </a:solidFill>
                <a:latin typeface="Courier"/>
              </a:rPr>
              <a:t>==</a:t>
            </a:r>
            <a:r>
              <a:rPr sz="1800">
                <a:solidFill>
                  <a:srgbClr val="4070A0"/>
                </a:solidFill>
                <a:latin typeface="Courier"/>
              </a:rPr>
              <a:t> "F"</a:t>
            </a:r>
            <a:r>
              <a:rPr sz="1800">
                <a:latin typeface="Courier"/>
              </a:rPr>
              <a:t>)</a:t>
            </a:r>
          </a:p>
          <a:p>
            <a:pPr lvl="0" marL="1270000" indent="0">
              <a:buNone/>
            </a:pPr>
            <a:r>
              <a:rPr sz="1800">
                <a:latin typeface="Courier"/>
              </a:rPr>
              <a:t>##         ID age gender weight
## 1   mouse1  16      F     25
## 4   mouse4  21      F     19
## 6   mouse6  20      F     27
## 7   mouse7  25      F     22
## 10 mouse10  22      F     22</a:t>
            </a:r>
          </a:p>
        </p:txBody>
      </p:sp>
    </p:spTree>
  </p:cSl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Use the </a:t>
            </a:r>
            <a:r>
              <a:rPr sz="1800">
                <a:latin typeface="Courier"/>
              </a:rPr>
              <a:t>select</a:t>
            </a:r>
            <a:r>
              <a:rPr/>
              <a:t> option in the subset function to return 1 or more specific variables</a:t>
            </a:r>
          </a:p>
          <a:p>
            <a:pPr lvl="0" marL="1270000" indent="0">
              <a:buNone/>
            </a:pPr>
            <a:r>
              <a:rPr sz="1800" i="1">
                <a:solidFill>
                  <a:srgbClr val="60A0B0"/>
                </a:solidFill>
                <a:latin typeface="Courier"/>
              </a:rPr>
              <a:t># Mice over 4 months old who are female only returning weight</a:t>
            </a:r>
            <a:br/>
            <a:r>
              <a:rPr sz="1800" b="1">
                <a:solidFill>
                  <a:srgbClr val="007020"/>
                </a:solidFill>
                <a:latin typeface="Courier"/>
              </a:rPr>
              <a:t>subset</a:t>
            </a:r>
            <a:r>
              <a:rPr sz="1800">
                <a:latin typeface="Courier"/>
              </a:rPr>
              <a:t>(</a:t>
            </a:r>
            <a:r>
              <a:rPr sz="1800">
                <a:solidFill>
                  <a:srgbClr val="902000"/>
                </a:solidFill>
                <a:latin typeface="Courier"/>
              </a:rPr>
              <a:t>x =</a:t>
            </a:r>
            <a:r>
              <a:rPr sz="1800">
                <a:latin typeface="Courier"/>
              </a:rPr>
              <a:t> mouse.df, </a:t>
            </a:r>
            <a:r>
              <a:rPr sz="1800">
                <a:solidFill>
                  <a:srgbClr val="902000"/>
                </a:solidFill>
                <a:latin typeface="Courier"/>
              </a:rPr>
              <a:t>subset =</a:t>
            </a:r>
            <a:r>
              <a:rPr sz="1800">
                <a:latin typeface="Courier"/>
              </a:rPr>
              <a:t> age </a:t>
            </a:r>
            <a:r>
              <a:rPr sz="1800">
                <a:solidFill>
                  <a:srgbClr val="666666"/>
                </a:solidFill>
                <a:latin typeface="Courier"/>
              </a:rPr>
              <a:t>&gt;</a:t>
            </a:r>
            <a:r>
              <a:rPr sz="1800">
                <a:solidFill>
                  <a:srgbClr val="4070A0"/>
                </a:solidFill>
                <a:latin typeface="Courier"/>
              </a:rPr>
              <a:t> </a:t>
            </a:r>
            <a:r>
              <a:rPr sz="1800">
                <a:solidFill>
                  <a:srgbClr val="40A070"/>
                </a:solidFill>
                <a:latin typeface="Courier"/>
              </a:rPr>
              <a:t>4</a:t>
            </a:r>
            <a:r>
              <a:rPr sz="1800">
                <a:latin typeface="Courier"/>
              </a:rPr>
              <a:t> </a:t>
            </a:r>
            <a:r>
              <a:rPr sz="1800">
                <a:solidFill>
                  <a:srgbClr val="666666"/>
                </a:solidFill>
                <a:latin typeface="Courier"/>
              </a:rPr>
              <a:t>&amp;</a:t>
            </a:r>
            <a:r>
              <a:rPr sz="1800">
                <a:solidFill>
                  <a:srgbClr val="4070A0"/>
                </a:solidFill>
                <a:latin typeface="Courier"/>
              </a:rPr>
              <a:t> </a:t>
            </a:r>
            <a:r>
              <a:rPr sz="1800">
                <a:latin typeface="Courier"/>
              </a:rPr>
              <a:t>gender </a:t>
            </a:r>
            <a:r>
              <a:rPr sz="1800">
                <a:solidFill>
                  <a:srgbClr val="666666"/>
                </a:solidFill>
                <a:latin typeface="Courier"/>
              </a:rPr>
              <a:t>==</a:t>
            </a:r>
            <a:r>
              <a:rPr sz="1800">
                <a:solidFill>
                  <a:srgbClr val="4070A0"/>
                </a:solidFill>
                <a:latin typeface="Courier"/>
              </a:rPr>
              <a:t> "M"</a:t>
            </a:r>
            <a:r>
              <a:rPr sz="1800">
                <a:latin typeface="Courier"/>
              </a:rPr>
              <a:t>, </a:t>
            </a:r>
            <a:br/>
            <a:r>
              <a:rPr sz="1800">
                <a:latin typeface="Courier"/>
              </a:rPr>
              <a:t>       </a:t>
            </a:r>
            <a:r>
              <a:rPr sz="1800">
                <a:solidFill>
                  <a:srgbClr val="902000"/>
                </a:solidFill>
                <a:latin typeface="Courier"/>
              </a:rPr>
              <a:t>select =</a:t>
            </a:r>
            <a:r>
              <a:rPr sz="1800">
                <a:latin typeface="Courier"/>
              </a:rPr>
              <a:t> weight)</a:t>
            </a:r>
          </a:p>
          <a:p>
            <a:pPr lvl="0" marL="1270000" indent="0">
              <a:buNone/>
            </a:pPr>
            <a:r>
              <a:rPr sz="1800">
                <a:latin typeface="Courier"/>
              </a:rPr>
              <a:t>##   weight
## 2     19
## 3     21
## 5     19
## 8     21
## 9     17</a:t>
            </a:r>
          </a:p>
        </p:txBody>
      </p:sp>
    </p:spTree>
  </p:cSl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Something important to notice is the data type returned by </a:t>
            </a:r>
            <a:r>
              <a:rPr sz="1800">
                <a:latin typeface="Courier"/>
              </a:rPr>
              <a:t>subset</a:t>
            </a:r>
            <a:r>
              <a:rPr/>
              <a:t> as opposed to </a:t>
            </a:r>
            <a:r>
              <a:rPr sz="1800">
                <a:latin typeface="Courier"/>
              </a:rPr>
              <a:t>[]</a:t>
            </a:r>
            <a:r>
              <a:rPr/>
              <a:t>.</a:t>
            </a:r>
          </a:p>
          <a:p>
            <a:pPr lvl="1">
              <a:buAutoNum type="arabicPeriod"/>
            </a:pPr>
            <a:r>
              <a:rPr sz="1800">
                <a:latin typeface="Courier"/>
              </a:rPr>
              <a:t>subset</a:t>
            </a:r>
            <a:r>
              <a:rPr/>
              <a:t> returns selected output as a dataframe no matter what</a:t>
            </a:r>
          </a:p>
          <a:p>
            <a:pPr lvl="1">
              <a:buAutoNum type="arabicPeriod"/>
            </a:pPr>
            <a:r>
              <a:rPr sz="1800">
                <a:latin typeface="Courier"/>
              </a:rPr>
              <a:t>[]</a:t>
            </a:r>
            <a:r>
              <a:rPr/>
              <a:t> will return an array if only a single variable is selected as output.</a:t>
            </a:r>
          </a:p>
          <a:p>
            <a:pPr lvl="0" marL="0" indent="0">
              <a:buNone/>
            </a:pPr>
            <a:r>
              <a:rPr/>
              <a:t>View output structure from </a:t>
            </a:r>
            <a:r>
              <a:rPr sz="1800">
                <a:latin typeface="Courier"/>
              </a:rPr>
              <a:t>mouse.df[mouse.df$age &gt; 4, "weight"]</a:t>
            </a:r>
            <a:r>
              <a:rPr/>
              <a:t> and </a:t>
            </a:r>
            <a:r>
              <a:rPr sz="1800">
                <a:latin typeface="Courier"/>
              </a:rPr>
              <a:t>subset(mouse.df, age &gt; 4 &amp; gender == "M", select = weight)</a:t>
            </a:r>
            <a:r>
              <a:rPr/>
              <a:t> for example</a:t>
            </a:r>
          </a:p>
        </p:txBody>
      </p:sp>
    </p:spTree>
  </p:cSl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Adding</a:t>
            </a:r>
            <a:r>
              <a:rPr/>
              <a:t> </a:t>
            </a:r>
            <a:r>
              <a:rPr/>
              <a:t>Variables</a:t>
            </a:r>
          </a:p>
        </p:txBody>
      </p:sp>
      <p:sp>
        <p:nvSpPr>
          <p:cNvPr id="3" name="Content Placeholder 2"/>
          <p:cNvSpPr>
            <a:spLocks noGrp="1"/>
          </p:cNvSpPr>
          <p:nvPr>
            <p:ph idx="1"/>
          </p:nvPr>
        </p:nvSpPr>
        <p:spPr/>
        <p:txBody>
          <a:bodyPr/>
          <a:lstStyle/>
          <a:p>
            <a:pPr lvl="0" marL="0" indent="0">
              <a:buNone/>
            </a:pPr>
            <a:r>
              <a:rPr/>
              <a:t>Adding a variable to a dataframe is simple. Use the </a:t>
            </a:r>
            <a:r>
              <a:rPr sz="1800">
                <a:latin typeface="Courier"/>
              </a:rPr>
              <a:t>df$&lt;new.var.name&gt;</a:t>
            </a:r>
            <a:r>
              <a:rPr/>
              <a:t> notation and assign something to it</a:t>
            </a:r>
          </a:p>
          <a:p>
            <a:pPr lvl="0" marL="1270000" indent="0">
              <a:buNone/>
            </a:pPr>
            <a:r>
              <a:rPr sz="1800" i="1">
                <a:solidFill>
                  <a:srgbClr val="60A0B0"/>
                </a:solidFill>
                <a:latin typeface="Courier"/>
              </a:rPr>
              <a:t># Store information on average number of hours each mouse sleeps per day.</a:t>
            </a:r>
            <a:br/>
            <a:r>
              <a:rPr sz="1800">
                <a:latin typeface="Courier"/>
              </a:rPr>
              <a:t>mouse.df</a:t>
            </a:r>
            <a:r>
              <a:rPr sz="1800">
                <a:solidFill>
                  <a:srgbClr val="666666"/>
                </a:solidFill>
                <a:latin typeface="Courier"/>
              </a:rPr>
              <a:t>$</a:t>
            </a:r>
            <a:r>
              <a:rPr sz="1800">
                <a:latin typeface="Courier"/>
              </a:rPr>
              <a:t>avg.sleep &lt;-</a:t>
            </a:r>
            <a:r>
              <a:rPr sz="1800">
                <a:solidFill>
                  <a:srgbClr val="4070A0"/>
                </a:solidFill>
                <a:latin typeface="Courier"/>
              </a:rPr>
              <a:t> </a:t>
            </a:r>
            <a:r>
              <a:rPr sz="1800" b="1">
                <a:solidFill>
                  <a:srgbClr val="007020"/>
                </a:solidFill>
                <a:latin typeface="Courier"/>
              </a:rPr>
              <a:t>c</a:t>
            </a:r>
            <a:r>
              <a:rPr sz="1800">
                <a:latin typeface="Courier"/>
              </a:rPr>
              <a:t>(</a:t>
            </a:r>
            <a:r>
              <a:rPr sz="1800">
                <a:solidFill>
                  <a:srgbClr val="40A070"/>
                </a:solidFill>
                <a:latin typeface="Courier"/>
              </a:rPr>
              <a:t>6</a:t>
            </a:r>
            <a:r>
              <a:rPr sz="1800">
                <a:latin typeface="Courier"/>
              </a:rPr>
              <a:t>,</a:t>
            </a:r>
            <a:r>
              <a:rPr sz="1800">
                <a:solidFill>
                  <a:srgbClr val="40A070"/>
                </a:solidFill>
                <a:latin typeface="Courier"/>
              </a:rPr>
              <a:t>8</a:t>
            </a:r>
            <a:r>
              <a:rPr sz="1800">
                <a:latin typeface="Courier"/>
              </a:rPr>
              <a:t>,</a:t>
            </a:r>
            <a:r>
              <a:rPr sz="1800">
                <a:solidFill>
                  <a:srgbClr val="40A070"/>
                </a:solidFill>
                <a:latin typeface="Courier"/>
              </a:rPr>
              <a:t>3</a:t>
            </a:r>
            <a:r>
              <a:rPr sz="1800">
                <a:latin typeface="Courier"/>
              </a:rPr>
              <a:t>,</a:t>
            </a:r>
            <a:r>
              <a:rPr sz="1800">
                <a:solidFill>
                  <a:srgbClr val="40A070"/>
                </a:solidFill>
                <a:latin typeface="Courier"/>
              </a:rPr>
              <a:t>14</a:t>
            </a:r>
            <a:r>
              <a:rPr sz="1800">
                <a:latin typeface="Courier"/>
              </a:rPr>
              <a:t>,</a:t>
            </a:r>
            <a:r>
              <a:rPr sz="1800">
                <a:solidFill>
                  <a:srgbClr val="40A070"/>
                </a:solidFill>
                <a:latin typeface="Courier"/>
              </a:rPr>
              <a:t>2</a:t>
            </a:r>
            <a:r>
              <a:rPr sz="1800">
                <a:latin typeface="Courier"/>
              </a:rPr>
              <a:t>,</a:t>
            </a:r>
            <a:r>
              <a:rPr sz="1800">
                <a:solidFill>
                  <a:srgbClr val="40A070"/>
                </a:solidFill>
                <a:latin typeface="Courier"/>
              </a:rPr>
              <a:t>7</a:t>
            </a:r>
            <a:r>
              <a:rPr sz="1800">
                <a:latin typeface="Courier"/>
              </a:rPr>
              <a:t>,</a:t>
            </a:r>
            <a:r>
              <a:rPr sz="1800">
                <a:solidFill>
                  <a:srgbClr val="40A070"/>
                </a:solidFill>
                <a:latin typeface="Courier"/>
              </a:rPr>
              <a:t>7</a:t>
            </a:r>
            <a:r>
              <a:rPr sz="1800">
                <a:latin typeface="Courier"/>
              </a:rPr>
              <a:t>,</a:t>
            </a:r>
            <a:r>
              <a:rPr sz="1800">
                <a:solidFill>
                  <a:srgbClr val="40A070"/>
                </a:solidFill>
                <a:latin typeface="Courier"/>
              </a:rPr>
              <a:t>8</a:t>
            </a:r>
            <a:r>
              <a:rPr sz="1800">
                <a:latin typeface="Courier"/>
              </a:rPr>
              <a:t>,</a:t>
            </a:r>
            <a:r>
              <a:rPr sz="1800">
                <a:solidFill>
                  <a:srgbClr val="40A070"/>
                </a:solidFill>
                <a:latin typeface="Courier"/>
              </a:rPr>
              <a:t>5</a:t>
            </a:r>
            <a:r>
              <a:rPr sz="1800">
                <a:latin typeface="Courier"/>
              </a:rPr>
              <a:t>,</a:t>
            </a:r>
            <a:r>
              <a:rPr sz="1800">
                <a:solidFill>
                  <a:srgbClr val="40A070"/>
                </a:solidFill>
                <a:latin typeface="Courier"/>
              </a:rPr>
              <a:t>10</a:t>
            </a:r>
            <a:r>
              <a:rPr sz="1800">
                <a:latin typeface="Courier"/>
              </a:rPr>
              <a:t>)</a:t>
            </a:r>
            <a:br/>
            <a:r>
              <a:rPr sz="1800">
                <a:latin typeface="Courier"/>
              </a:rPr>
              <a:t>mouse.df</a:t>
            </a:r>
          </a:p>
          <a:p>
            <a:pPr lvl="0" marL="1270000" indent="0">
              <a:buNone/>
            </a:pPr>
            <a:r>
              <a:rPr sz="1800">
                <a:latin typeface="Courier"/>
              </a:rPr>
              <a:t>##         ID age gender weight avg.sleep
## 1   mouse1  16      F     25         6
## 2   mouse2  28      M     19         8
## 3   mouse3  19      M     21         3
## 4   mouse4  21      F     19        14
## 5   mouse5  23      M     19         2
## 6   mouse6  20      F     27         7
## 7   mouse7  25      F     22         7
## 8   mouse8  24      M     21         8
## 9   mouse9  27      M     17         5
## 10 mouse10  22      F     22        10</a:t>
            </a:r>
          </a:p>
        </p:txBody>
      </p:sp>
    </p:spTree>
  </p:cSl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An important note is that any time you add a new variable to a dataframe, all of the data in that variable must be of the same type and must have the same length as the rest of the dataframe. Otherwise an error will occur.</a:t>
            </a:r>
          </a:p>
          <a:p>
            <a:pPr lvl="0" marL="0" indent="0">
              <a:buNone/>
            </a:pPr>
            <a:r>
              <a:rPr/>
              <a:t>Basic data frame manipulation is supported in base R, however custom functions are available to make life easier in packages.</a:t>
            </a:r>
          </a:p>
        </p:txBody>
      </p:sp>
    </p:spTree>
  </p:cSl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Questions?</a:t>
            </a:r>
          </a:p>
        </p:txBody>
      </p:sp>
    </p:spTree>
  </p:cSl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Packages</a:t>
            </a:r>
          </a:p>
        </p:txBody>
      </p:sp>
      <p:sp>
        <p:nvSpPr>
          <p:cNvPr id="3" name="Content Placeholder 2"/>
          <p:cNvSpPr>
            <a:spLocks noGrp="1"/>
          </p:cNvSpPr>
          <p:nvPr>
            <p:ph idx="1"/>
          </p:nvPr>
        </p:nvSpPr>
        <p:spPr/>
        <p:txBody>
          <a:bodyPr/>
          <a:lstStyle/>
          <a:p>
            <a:pPr lvl="0" marL="0" indent="0">
              <a:buNone/>
            </a:pPr>
            <a:r>
              <a:rPr/>
              <a:t>What is a package?</a:t>
            </a:r>
          </a:p>
          <a:p>
            <a:pPr lvl="1"/>
            <a:r>
              <a:rPr/>
              <a:t>Collection of functions and data sets grouped under a single name that can be loaded and unloaded from the workspace.</a:t>
            </a:r>
          </a:p>
          <a:p>
            <a:pPr lvl="1"/>
            <a:r>
              <a:rPr/>
              <a:t>Fill in gaps in functionality that base R leaves.</a:t>
            </a:r>
          </a:p>
          <a:p>
            <a:pPr lvl="1"/>
            <a:r>
              <a:rPr/>
              <a:t>Mainly stored on CRAN making them easily downloaded in RStudio</a:t>
            </a:r>
          </a:p>
          <a:p>
            <a:pPr lvl="0" marL="0" indent="0">
              <a:buNone/>
            </a:pPr>
            <a:r>
              <a:rPr/>
              <a:t>Thousands of packages exist and they do not come with R when you download the language. Must install the ones you want.</a:t>
            </a:r>
          </a:p>
        </p:txBody>
      </p:sp>
    </p:spTree>
  </p:cSl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There is a major difference between a package being installed and loaded.</a:t>
            </a:r>
          </a:p>
          <a:p>
            <a:pPr lvl="0" marL="0" indent="0">
              <a:buNone/>
            </a:pPr>
            <a:r>
              <a:rPr/>
              <a:t>Installed: A package has been downloaded onto the individual’s computer. Does not say anything about whether the components of the package are available to the current R environment. Only done once!</a:t>
            </a:r>
          </a:p>
          <a:p>
            <a:pPr lvl="0" marL="0" indent="0">
              <a:buNone/>
            </a:pPr>
            <a:r>
              <a:rPr/>
              <a:t>Loaded: Components of a packages are available to the environment after they have been loaded. Have to load a package each time RStudio is opened. Commands for loading packages can be installed at the beginning of scripts</a:t>
            </a:r>
          </a:p>
          <a:p>
            <a:pPr lvl="0" marL="0" indent="0">
              <a:buNone/>
            </a:pPr>
            <a:r>
              <a:rPr/>
              <a:t>A package must be installed before it can be loaded. A package must be loaded before it can be used.</a:t>
            </a:r>
          </a:p>
        </p:txBody>
      </p:sp>
    </p:spTree>
  </p:cSl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There are a couple of ways to install a package. RStudio makes the process straightforward using the Packages Window.</a:t>
            </a:r>
          </a:p>
        </p:txBody>
      </p:sp>
    </p:spTree>
  </p:cSl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Packages%20Window.png" id="0" name="Picture 1"/>
          <p:cNvPicPr>
            <a:picLocks noGrp="1" noChangeAspect="1"/>
          </p:cNvPicPr>
          <p:nvPr/>
        </p:nvPicPr>
        <p:blipFill>
          <a:blip r:embed="rId2"/>
          <a:stretch>
            <a:fillRect/>
          </a:stretch>
        </p:blipFill>
        <p:spPr bwMode="auto">
          <a:xfrm>
            <a:off x="2336800" y="1600200"/>
            <a:ext cx="4457700" cy="4521200"/>
          </a:xfrm>
          <a:prstGeom prst="rect">
            <a:avLst/>
          </a:prstGeom>
          <a:noFill/>
          <a:ln w="9525">
            <a:noFill/>
            <a:headEnd/>
            <a:tailEnd/>
          </a:ln>
        </p:spPr>
      </p:pic>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Scripts</a:t>
            </a:r>
          </a:p>
        </p:txBody>
      </p:sp>
      <p:sp>
        <p:nvSpPr>
          <p:cNvPr id="3" name="Content Placeholder 2"/>
          <p:cNvSpPr>
            <a:spLocks noGrp="1"/>
          </p:cNvSpPr>
          <p:nvPr>
            <p:ph idx="1"/>
          </p:nvPr>
        </p:nvSpPr>
        <p:spPr/>
        <p:txBody>
          <a:bodyPr/>
          <a:lstStyle/>
          <a:p>
            <a:pPr lvl="0" marL="0" indent="0">
              <a:buNone/>
            </a:pPr>
            <a:r>
              <a:rPr/>
              <a:t>Commands can be entered directly into the command line, or they can be stored in modified text files called scripts.</a:t>
            </a:r>
          </a:p>
          <a:p>
            <a:pPr lvl="0" marL="0" indent="0">
              <a:buNone/>
            </a:pPr>
            <a:r>
              <a:rPr/>
              <a:t>Scripts are the basic way coding is done for a few reasons:</a:t>
            </a:r>
          </a:p>
          <a:p>
            <a:pPr lvl="1"/>
            <a:r>
              <a:rPr/>
              <a:t>Organization</a:t>
            </a:r>
          </a:p>
          <a:p>
            <a:pPr lvl="1"/>
            <a:r>
              <a:rPr/>
              <a:t>Efficiency</a:t>
            </a:r>
          </a:p>
          <a:p>
            <a:pPr lvl="1"/>
            <a:r>
              <a:rPr/>
              <a:t>Reproducibility</a:t>
            </a:r>
          </a:p>
        </p:txBody>
      </p:sp>
    </p:spTree>
  </p:cSl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Click the Install button to bring up a new window</a:t>
            </a:r>
          </a:p>
        </p:txBody>
      </p:sp>
    </p:spTree>
  </p:cSl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Install%20Packages.png" id="0" name="Picture 1"/>
          <p:cNvPicPr>
            <a:picLocks noGrp="1" noChangeAspect="1"/>
          </p:cNvPicPr>
          <p:nvPr/>
        </p:nvPicPr>
        <p:blipFill>
          <a:blip r:embed="rId2"/>
          <a:stretch>
            <a:fillRect/>
          </a:stretch>
        </p:blipFill>
        <p:spPr bwMode="auto">
          <a:xfrm>
            <a:off x="1485900" y="1600200"/>
            <a:ext cx="6172200" cy="4521200"/>
          </a:xfrm>
          <a:prstGeom prst="rect">
            <a:avLst/>
          </a:prstGeom>
          <a:noFill/>
          <a:ln w="9525">
            <a:noFill/>
            <a:headEnd/>
            <a:tailEnd/>
          </a:ln>
        </p:spPr>
      </p:pic>
    </p:spTree>
  </p:cSl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p>
          <a:p>
            <a:pPr lvl="0" marL="0" indent="0">
              <a:buNone/>
            </a:pPr>
            <a:r>
              <a:rPr/>
              <a:t>The options describe the following:</a:t>
            </a:r>
          </a:p>
          <a:p>
            <a:pPr lvl="1">
              <a:buAutoNum type="arabicPeriod"/>
            </a:pPr>
            <a:r>
              <a:rPr/>
              <a:t>Whether you are installing from CRAN (the default), or from a downloaded tar.gz file.</a:t>
            </a:r>
          </a:p>
          <a:p>
            <a:pPr lvl="1">
              <a:buAutoNum type="arabicPeriod"/>
            </a:pPr>
            <a:r>
              <a:rPr/>
              <a:t>Either the package name (when downloading from CRAN), or the path to the tar.gz file.</a:t>
            </a:r>
          </a:p>
          <a:p>
            <a:pPr lvl="1">
              <a:buAutoNum type="arabicPeriod"/>
            </a:pPr>
            <a:r>
              <a:rPr/>
              <a:t>Where the package will be installed to on your computer. Defaults to a library in the R program folder</a:t>
            </a:r>
          </a:p>
        </p:txBody>
      </p:sp>
    </p:spTree>
  </p:cSl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Packages can also be installed using the </a:t>
            </a:r>
            <a:r>
              <a:rPr sz="1800">
                <a:latin typeface="Courier"/>
              </a:rPr>
              <a:t>install.packages</a:t>
            </a:r>
            <a:r>
              <a:rPr/>
              <a:t> command.</a:t>
            </a:r>
          </a:p>
          <a:p>
            <a:pPr lvl="0" marL="1270000" indent="0">
              <a:buNone/>
            </a:pPr>
            <a:r>
              <a:rPr sz="1800" b="1">
                <a:solidFill>
                  <a:srgbClr val="007020"/>
                </a:solidFill>
                <a:latin typeface="Courier"/>
              </a:rPr>
              <a:t>install.packages</a:t>
            </a:r>
            <a:r>
              <a:rPr sz="1800">
                <a:latin typeface="Courier"/>
              </a:rPr>
              <a:t>(</a:t>
            </a:r>
            <a:r>
              <a:rPr sz="1800">
                <a:solidFill>
                  <a:srgbClr val="4070A0"/>
                </a:solidFill>
                <a:latin typeface="Courier"/>
              </a:rPr>
              <a:t>"dplyr"</a:t>
            </a:r>
            <a:r>
              <a:rPr sz="1800">
                <a:latin typeface="Courier"/>
              </a:rPr>
              <a:t>)</a:t>
            </a:r>
          </a:p>
          <a:p>
            <a:pPr lvl="0" marL="0" indent="0">
              <a:buNone/>
            </a:pPr>
            <a:r>
              <a:rPr/>
              <a:t>Generally easier to use the GUI however, in my experience.</a:t>
            </a:r>
          </a:p>
        </p:txBody>
      </p:sp>
    </p:spTree>
  </p:cSl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After being installed, packages can be loaded using the </a:t>
            </a:r>
            <a:r>
              <a:rPr sz="1800">
                <a:latin typeface="Courier"/>
              </a:rPr>
              <a:t>library</a:t>
            </a:r>
            <a:r>
              <a:rPr/>
              <a:t> command</a:t>
            </a:r>
          </a:p>
          <a:p>
            <a:pPr lvl="0" marL="1270000" indent="0">
              <a:buNone/>
            </a:pPr>
            <a:r>
              <a:rPr sz="1800" b="1">
                <a:solidFill>
                  <a:srgbClr val="007020"/>
                </a:solidFill>
                <a:latin typeface="Courier"/>
              </a:rPr>
              <a:t>library</a:t>
            </a:r>
            <a:r>
              <a:rPr sz="1800">
                <a:latin typeface="Courier"/>
              </a:rPr>
              <a:t>(dplyr)</a:t>
            </a:r>
          </a:p>
          <a:p>
            <a:pPr lvl="0" marL="0" indent="0">
              <a:buNone/>
            </a:pPr>
            <a:r>
              <a:rPr/>
              <a:t>Or they can be loaded by clicking the checkbox next to their names in the Packages panel in RStudio</a:t>
            </a:r>
          </a:p>
        </p:txBody>
      </p:sp>
    </p:spTree>
  </p:cSl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Loaded_Packages.png" id="0" name="Picture 1"/>
          <p:cNvPicPr>
            <a:picLocks noGrp="1" noChangeAspect="1"/>
          </p:cNvPicPr>
          <p:nvPr/>
        </p:nvPicPr>
        <p:blipFill>
          <a:blip r:embed="rId2"/>
          <a:stretch>
            <a:fillRect/>
          </a:stretch>
        </p:blipFill>
        <p:spPr bwMode="auto">
          <a:xfrm>
            <a:off x="457200" y="2184400"/>
            <a:ext cx="8229600" cy="3365500"/>
          </a:xfrm>
          <a:prstGeom prst="rect">
            <a:avLst/>
          </a:prstGeom>
          <a:noFill/>
          <a:ln w="9525">
            <a:noFill/>
            <a:headEnd/>
            <a:tailEnd/>
          </a:ln>
        </p:spPr>
      </p:pic>
    </p:spTree>
  </p:cSl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Installed packages should be updated from time to time for bug-fixes and added funcitonality that the authors may have put in. This can be done in a couple of ways</a:t>
            </a:r>
          </a:p>
          <a:p>
            <a:pPr lvl="1">
              <a:buAutoNum type="arabicPeriod"/>
            </a:pPr>
            <a:r>
              <a:rPr/>
              <a:t>Click the Update button in the Packages window. Select the packages to update or select all to update all.</a:t>
            </a:r>
          </a:p>
          <a:p>
            <a:pPr lvl="1">
              <a:buAutoNum type="arabicPeriod"/>
            </a:pPr>
            <a:r>
              <a:rPr/>
              <a:t>The </a:t>
            </a:r>
            <a:r>
              <a:rPr sz="1800">
                <a:latin typeface="Courier"/>
              </a:rPr>
              <a:t>update.packages()</a:t>
            </a:r>
            <a:r>
              <a:rPr/>
              <a:t> function</a:t>
            </a:r>
          </a:p>
        </p:txBody>
      </p:sp>
    </p:spTree>
  </p:cSl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The</a:t>
            </a:r>
            <a:r>
              <a:rPr/>
              <a:t> </a:t>
            </a:r>
            <a:r>
              <a:rPr/>
              <a:t>tidyverse</a:t>
            </a:r>
          </a:p>
        </p:txBody>
      </p:sp>
      <p:sp>
        <p:nvSpPr>
          <p:cNvPr id="3" name="Content Placeholder 2"/>
          <p:cNvSpPr>
            <a:spLocks noGrp="1"/>
          </p:cNvSpPr>
          <p:nvPr>
            <p:ph idx="1"/>
          </p:nvPr>
        </p:nvSpPr>
        <p:spPr/>
        <p:txBody>
          <a:bodyPr/>
          <a:lstStyle/>
          <a:p>
            <a:pPr lvl="0" marL="0" indent="0">
              <a:buNone/>
            </a:pPr>
            <a:r>
              <a:rPr/>
              <a:t>The tidyverse is a suite of packages that make data-wrangling much easier overall. It is composed of </a:t>
            </a:r>
            <a:r>
              <a:rPr sz="1800">
                <a:latin typeface="Courier"/>
              </a:rPr>
              <a:t>dplyr</a:t>
            </a:r>
            <a:r>
              <a:rPr/>
              <a:t>, </a:t>
            </a:r>
            <a:r>
              <a:rPr sz="1800">
                <a:latin typeface="Courier"/>
              </a:rPr>
              <a:t>ggplot2</a:t>
            </a:r>
            <a:r>
              <a:rPr/>
              <a:t>, </a:t>
            </a:r>
            <a:r>
              <a:rPr sz="1800">
                <a:latin typeface="Courier"/>
              </a:rPr>
              <a:t>tidyr</a:t>
            </a:r>
            <a:r>
              <a:rPr/>
              <a:t>, and more. You can install the tidyverse suite all at once using the methods from above inserting </a:t>
            </a:r>
            <a:r>
              <a:rPr sz="1800">
                <a:latin typeface="Courier"/>
              </a:rPr>
              <a:t>tidyverse</a:t>
            </a:r>
            <a:r>
              <a:rPr/>
              <a:t> into the field for the package name. You can load the tidyverse packages in the same way.</a:t>
            </a:r>
          </a:p>
          <a:p>
            <a:pPr lvl="0" marL="0" indent="0">
              <a:buNone/>
            </a:pPr>
            <a:r>
              <a:rPr/>
              <a:t>We will only touch on a few of the functions from </a:t>
            </a:r>
            <a:r>
              <a:rPr sz="1800">
                <a:latin typeface="Courier"/>
              </a:rPr>
              <a:t>dplyr</a:t>
            </a:r>
            <a:r>
              <a:rPr/>
              <a:t> and </a:t>
            </a:r>
            <a:r>
              <a:rPr sz="1800">
                <a:latin typeface="Courier"/>
              </a:rPr>
              <a:t>ggplot2</a:t>
            </a:r>
            <a:r>
              <a:rPr/>
              <a:t> from here on out, but becoming familiar with the other aspects of the tidyverse will improve how you interact with R and your data.</a:t>
            </a:r>
          </a:p>
        </p:txBody>
      </p:sp>
    </p:spTree>
  </p:cSl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Some</a:t>
            </a:r>
            <a:r>
              <a:rPr/>
              <a:t> </a:t>
            </a:r>
            <a:r>
              <a:rPr/>
              <a:t>dplyr</a:t>
            </a:r>
            <a:r>
              <a:rPr/>
              <a:t> </a:t>
            </a:r>
            <a:r>
              <a:rPr/>
              <a:t>Functions</a:t>
            </a:r>
            <a:r>
              <a:rPr/>
              <a:t> </a:t>
            </a:r>
            <a:r>
              <a:rPr/>
              <a:t>(aka</a:t>
            </a:r>
            <a:r>
              <a:rPr/>
              <a:t> </a:t>
            </a:r>
            <a:r>
              <a:rPr/>
              <a:t>verbs)</a:t>
            </a:r>
          </a:p>
        </p:txBody>
      </p:sp>
      <p:sp>
        <p:nvSpPr>
          <p:cNvPr id="3" name="Content Placeholder 2"/>
          <p:cNvSpPr>
            <a:spLocks noGrp="1"/>
          </p:cNvSpPr>
          <p:nvPr>
            <p:ph idx="1"/>
          </p:nvPr>
        </p:nvSpPr>
        <p:spPr/>
        <p:txBody>
          <a:bodyPr/>
          <a:lstStyle/>
          <a:p>
            <a:pPr lvl="1">
              <a:buAutoNum type="arabicPeriod"/>
            </a:pPr>
            <a:r>
              <a:rPr sz="1800">
                <a:latin typeface="Courier"/>
              </a:rPr>
              <a:t>select</a:t>
            </a:r>
            <a:r>
              <a:rPr/>
              <a:t>: choosing variables to keep or remove</a:t>
            </a:r>
          </a:p>
          <a:p>
            <a:pPr lvl="1">
              <a:buAutoNum type="arabicPeriod"/>
            </a:pPr>
            <a:r>
              <a:rPr sz="1800">
                <a:latin typeface="Courier"/>
              </a:rPr>
              <a:t>arrange</a:t>
            </a:r>
            <a:r>
              <a:rPr/>
              <a:t>: sort by specific variables</a:t>
            </a:r>
          </a:p>
          <a:p>
            <a:pPr lvl="1">
              <a:buAutoNum type="arabicPeriod"/>
            </a:pPr>
            <a:r>
              <a:rPr sz="1800">
                <a:latin typeface="Courier"/>
              </a:rPr>
              <a:t>summarize</a:t>
            </a:r>
            <a:r>
              <a:rPr/>
              <a:t>: reduce multiple variables down to single values</a:t>
            </a:r>
          </a:p>
          <a:p>
            <a:pPr lvl="1">
              <a:buAutoNum type="arabicPeriod"/>
            </a:pPr>
            <a:r>
              <a:rPr sz="1800">
                <a:latin typeface="Courier"/>
              </a:rPr>
              <a:t>group_by</a:t>
            </a:r>
            <a:r>
              <a:rPr/>
              <a:t>: make data operations done by group instead of as a whole</a:t>
            </a:r>
          </a:p>
          <a:p>
            <a:pPr lvl="1">
              <a:buAutoNum type="arabicPeriod"/>
            </a:pPr>
            <a:r>
              <a:rPr sz="1800">
                <a:latin typeface="Courier"/>
              </a:rPr>
              <a:t>gather</a:t>
            </a:r>
            <a:r>
              <a:rPr/>
              <a:t> and </a:t>
            </a:r>
            <a:r>
              <a:rPr sz="1800">
                <a:latin typeface="Courier"/>
              </a:rPr>
              <a:t>spread</a:t>
            </a:r>
            <a:r>
              <a:rPr/>
              <a:t>: switching between long and wide data organization</a:t>
            </a:r>
          </a:p>
        </p:txBody>
      </p:sp>
    </p:spTree>
  </p:cSl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Choosing variables to keep or remove from a data frame can be done with the </a:t>
            </a:r>
            <a:r>
              <a:rPr sz="1800">
                <a:latin typeface="Courier"/>
              </a:rPr>
              <a:t>select</a:t>
            </a:r>
            <a:r>
              <a:rPr/>
              <a:t> function. The basic structure is:</a:t>
            </a:r>
          </a:p>
          <a:p>
            <a:pPr lvl="0" marL="0" indent="0">
              <a:buNone/>
            </a:pPr>
            <a:r>
              <a:rPr sz="1800">
                <a:latin typeface="Courier"/>
              </a:rPr>
              <a:t>select(df, var1, var2, ...)</a:t>
            </a:r>
          </a:p>
          <a:p>
            <a:pPr lvl="0" marL="1270000" indent="0">
              <a:buNone/>
            </a:pPr>
            <a:r>
              <a:rPr sz="1800" i="1">
                <a:solidFill>
                  <a:srgbClr val="60A0B0"/>
                </a:solidFill>
                <a:latin typeface="Courier"/>
              </a:rPr>
              <a:t># Choose variables to keep</a:t>
            </a:r>
            <a:br/>
            <a:r>
              <a:rPr sz="1800" b="1">
                <a:solidFill>
                  <a:srgbClr val="007020"/>
                </a:solidFill>
                <a:latin typeface="Courier"/>
              </a:rPr>
              <a:t>select</a:t>
            </a:r>
            <a:r>
              <a:rPr sz="1800">
                <a:latin typeface="Courier"/>
              </a:rPr>
              <a:t>(mouse.df, gender, age)</a:t>
            </a:r>
          </a:p>
          <a:p>
            <a:pPr lvl="0" marL="1270000" indent="0">
              <a:buNone/>
            </a:pPr>
            <a:r>
              <a:rPr sz="1800">
                <a:latin typeface="Courier"/>
              </a:rPr>
              <a:t>##    gender age
## 1       F  16
## 2       M  28
## 3       M  19
## 4       F  21
## 5       M  23
## 6       F  20
## 7       F  25
## 8       M  24
## 9       M  27
## 10      F  22</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To create a new script in RStudio, click the page icon in the top left of the GUI and choose R Script</a:t>
            </a:r>
          </a:p>
        </p:txBody>
      </p:sp>
    </p:spTree>
  </p:cSl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Remove variables using the </a:t>
            </a:r>
            <a:r>
              <a:rPr sz="1800">
                <a:latin typeface="Courier"/>
              </a:rPr>
              <a:t>-</a:t>
            </a:r>
            <a:r>
              <a:rPr/>
              <a:t> sign before the dropped variable’s name</a:t>
            </a:r>
          </a:p>
          <a:p>
            <a:pPr lvl="0" marL="1270000" indent="0">
              <a:buNone/>
            </a:pPr>
            <a:r>
              <a:rPr sz="1800" i="1">
                <a:solidFill>
                  <a:srgbClr val="60A0B0"/>
                </a:solidFill>
                <a:latin typeface="Courier"/>
              </a:rPr>
              <a:t># Remove specific variables</a:t>
            </a:r>
            <a:br/>
            <a:r>
              <a:rPr sz="1800" b="1">
                <a:solidFill>
                  <a:srgbClr val="007020"/>
                </a:solidFill>
                <a:latin typeface="Courier"/>
              </a:rPr>
              <a:t>select</a:t>
            </a:r>
            <a:r>
              <a:rPr sz="1800">
                <a:latin typeface="Courier"/>
              </a:rPr>
              <a:t>(mouse.df, </a:t>
            </a:r>
            <a:r>
              <a:rPr sz="1800">
                <a:solidFill>
                  <a:srgbClr val="666666"/>
                </a:solidFill>
                <a:latin typeface="Courier"/>
              </a:rPr>
              <a:t>-</a:t>
            </a:r>
            <a:r>
              <a:rPr sz="1800">
                <a:latin typeface="Courier"/>
              </a:rPr>
              <a:t>weight)</a:t>
            </a:r>
          </a:p>
          <a:p>
            <a:pPr lvl="0" marL="1270000" indent="0">
              <a:buNone/>
            </a:pPr>
            <a:r>
              <a:rPr sz="1800">
                <a:latin typeface="Courier"/>
              </a:rPr>
              <a:t>##         ID age gender avg.sleep
## 1   mouse1  16      F         6
## 2   mouse2  28      M         8
## 3   mouse3  19      M         3
## 4   mouse4  21      F        14
## 5   mouse5  23      M         2
## 6   mouse6  20      F         7
## 7   mouse7  25      F         7
## 8   mouse8  24      M         8
## 9   mouse9  27      M         5
## 10 mouse10  22      F        10</a:t>
            </a:r>
          </a:p>
        </p:txBody>
      </p:sp>
    </p:spTree>
  </p:cSl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arrange</a:t>
            </a:r>
            <a:r>
              <a:rPr/>
              <a:t> is useful when trying to sort data by any specific variable(s). The basic structure is:</a:t>
            </a:r>
          </a:p>
          <a:p>
            <a:pPr lvl="0" marL="0" indent="0">
              <a:buNone/>
            </a:pPr>
            <a:r>
              <a:rPr sz="1800">
                <a:latin typeface="Courier"/>
              </a:rPr>
              <a:t>arrange(df, var1, var2, ...)</a:t>
            </a:r>
          </a:p>
          <a:p>
            <a:pPr lvl="0" marL="1270000" indent="0">
              <a:buNone/>
            </a:pPr>
            <a:r>
              <a:rPr sz="1800" b="1">
                <a:solidFill>
                  <a:srgbClr val="007020"/>
                </a:solidFill>
                <a:latin typeface="Courier"/>
              </a:rPr>
              <a:t>arrange</a:t>
            </a:r>
            <a:r>
              <a:rPr sz="1800">
                <a:latin typeface="Courier"/>
              </a:rPr>
              <a:t>(mouse.df, age)</a:t>
            </a:r>
          </a:p>
          <a:p>
            <a:pPr lvl="0" marL="1270000" indent="0">
              <a:buNone/>
            </a:pPr>
            <a:r>
              <a:rPr sz="1800">
                <a:latin typeface="Courier"/>
              </a:rPr>
              <a:t>##         ID age gender weight avg.sleep
## 1   mouse1  16      F     25         6
## 2   mouse3  19      M     21         3
## 3   mouse6  20      F     27         7
## 4   mouse4  21      F     19        14
## 5  mouse10  22      F     22        10
## 6   mouse5  23      M     19         2
## 7   mouse8  24      M     21         8
## 8   mouse7  25      F     22         7
## 9   mouse9  27      M     17         5
## 10  mouse2  28      M     19         8</a:t>
            </a:r>
          </a:p>
        </p:txBody>
      </p:sp>
    </p:spTree>
  </p:cSl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You can also sort in descending order using the </a:t>
            </a:r>
            <a:r>
              <a:rPr sz="1800">
                <a:latin typeface="Courier"/>
              </a:rPr>
              <a:t>desc</a:t>
            </a:r>
            <a:r>
              <a:rPr/>
              <a:t> function</a:t>
            </a:r>
          </a:p>
          <a:p>
            <a:pPr lvl="0" marL="1270000" indent="0">
              <a:buNone/>
            </a:pPr>
            <a:r>
              <a:rPr sz="1800" b="1">
                <a:solidFill>
                  <a:srgbClr val="007020"/>
                </a:solidFill>
                <a:latin typeface="Courier"/>
              </a:rPr>
              <a:t>arrange</a:t>
            </a:r>
            <a:r>
              <a:rPr sz="1800">
                <a:latin typeface="Courier"/>
              </a:rPr>
              <a:t>(mouse.df, </a:t>
            </a:r>
            <a:r>
              <a:rPr sz="1800" b="1">
                <a:solidFill>
                  <a:srgbClr val="007020"/>
                </a:solidFill>
                <a:latin typeface="Courier"/>
              </a:rPr>
              <a:t>desc</a:t>
            </a:r>
            <a:r>
              <a:rPr sz="1800">
                <a:latin typeface="Courier"/>
              </a:rPr>
              <a:t>(age))</a:t>
            </a:r>
          </a:p>
          <a:p>
            <a:pPr lvl="0" marL="1270000" indent="0">
              <a:buNone/>
            </a:pPr>
            <a:r>
              <a:rPr sz="1800">
                <a:latin typeface="Courier"/>
              </a:rPr>
              <a:t>##         ID age gender weight avg.sleep
## 1   mouse2  28      M     19         8
## 2   mouse9  27      M     17         5
## 3   mouse7  25      F     22         7
## 4   mouse8  24      M     21         8
## 5   mouse5  23      M     19         2
## 6  mouse10  22      F     22        10
## 7   mouse4  21      F     19        14
## 8   mouse6  20      F     27         7
## 9   mouse3  19      M     21         3
## 10  mouse1  16      F     25         6</a:t>
            </a:r>
          </a:p>
        </p:txBody>
      </p:sp>
    </p:spTree>
  </p:cSl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Sorting by multiple variables is also possible. Put the variables in the order you want the data frame sorted by in the </a:t>
            </a:r>
            <a:r>
              <a:rPr sz="1800">
                <a:latin typeface="Courier"/>
              </a:rPr>
              <a:t>arrange</a:t>
            </a:r>
            <a:r>
              <a:rPr/>
              <a:t> function call</a:t>
            </a:r>
          </a:p>
          <a:p>
            <a:pPr lvl="0" marL="1270000" indent="0">
              <a:buNone/>
            </a:pPr>
            <a:r>
              <a:rPr sz="1800" i="1">
                <a:solidFill>
                  <a:srgbClr val="60A0B0"/>
                </a:solidFill>
                <a:latin typeface="Courier"/>
              </a:rPr>
              <a:t># Sort by gender, then by age</a:t>
            </a:r>
            <a:br/>
            <a:r>
              <a:rPr sz="1800" b="1">
                <a:solidFill>
                  <a:srgbClr val="007020"/>
                </a:solidFill>
                <a:latin typeface="Courier"/>
              </a:rPr>
              <a:t>arrange</a:t>
            </a:r>
            <a:r>
              <a:rPr sz="1800">
                <a:latin typeface="Courier"/>
              </a:rPr>
              <a:t>(mouse.df, gender, age)</a:t>
            </a:r>
          </a:p>
          <a:p>
            <a:pPr lvl="0" marL="1270000" indent="0">
              <a:buNone/>
            </a:pPr>
            <a:r>
              <a:rPr sz="1800">
                <a:latin typeface="Courier"/>
              </a:rPr>
              <a:t>##         ID age gender weight avg.sleep
## 1   mouse1  16      F     25         6
## 2   mouse6  20      F     27         7
## 3   mouse4  21      F     19        14
## 4  mouse10  22      F     22        10
## 5   mouse7  25      F     22         7
## 6   mouse3  19      M     21         3
## 7   mouse5  23      M     19         2
## 8   mouse8  24      M     21         8
## 9   mouse9  27      M     17         5
## 10  mouse2  28      M     19         8</a:t>
            </a:r>
          </a:p>
        </p:txBody>
      </p:sp>
    </p:spTree>
  </p:cSl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summarize</a:t>
            </a:r>
            <a:r>
              <a:rPr/>
              <a:t> returns a dataframe that contains user-defined summary statistics for an existing dataframe. The basic structure is:</a:t>
            </a:r>
          </a:p>
          <a:p>
            <a:pPr lvl="0" marL="0" indent="0">
              <a:buNone/>
            </a:pPr>
            <a:r>
              <a:rPr sz="1800">
                <a:latin typeface="Courier"/>
              </a:rPr>
              <a:t>summarize(df, new.var1 = func1(var1), new.var2 = func2(var2))</a:t>
            </a:r>
            <a:r>
              <a:rPr/>
              <a:t>.</a:t>
            </a:r>
          </a:p>
          <a:p>
            <a:pPr lvl="0" marL="1270000" indent="0">
              <a:buNone/>
            </a:pPr>
            <a:r>
              <a:rPr sz="1800" i="1">
                <a:solidFill>
                  <a:srgbClr val="60A0B0"/>
                </a:solidFill>
                <a:latin typeface="Courier"/>
              </a:rPr>
              <a:t># get the average age and weight for all mice</a:t>
            </a:r>
            <a:br/>
            <a:r>
              <a:rPr sz="1800" b="1">
                <a:solidFill>
                  <a:srgbClr val="007020"/>
                </a:solidFill>
                <a:latin typeface="Courier"/>
              </a:rPr>
              <a:t>summarize</a:t>
            </a:r>
            <a:r>
              <a:rPr sz="1800">
                <a:latin typeface="Courier"/>
              </a:rPr>
              <a:t>(mouse.df, </a:t>
            </a:r>
            <a:r>
              <a:rPr sz="1800">
                <a:solidFill>
                  <a:srgbClr val="902000"/>
                </a:solidFill>
                <a:latin typeface="Courier"/>
              </a:rPr>
              <a:t>mean.age =</a:t>
            </a:r>
            <a:r>
              <a:rPr sz="1800">
                <a:latin typeface="Courier"/>
              </a:rPr>
              <a:t> </a:t>
            </a:r>
            <a:r>
              <a:rPr sz="1800" b="1">
                <a:solidFill>
                  <a:srgbClr val="007020"/>
                </a:solidFill>
                <a:latin typeface="Courier"/>
              </a:rPr>
              <a:t>mean</a:t>
            </a:r>
            <a:r>
              <a:rPr sz="1800">
                <a:latin typeface="Courier"/>
              </a:rPr>
              <a:t>(age), </a:t>
            </a:r>
            <a:r>
              <a:rPr sz="1800">
                <a:solidFill>
                  <a:srgbClr val="902000"/>
                </a:solidFill>
                <a:latin typeface="Courier"/>
              </a:rPr>
              <a:t>mean.weight =</a:t>
            </a:r>
            <a:r>
              <a:rPr sz="1800">
                <a:latin typeface="Courier"/>
              </a:rPr>
              <a:t> </a:t>
            </a:r>
            <a:r>
              <a:rPr sz="1800" b="1">
                <a:solidFill>
                  <a:srgbClr val="007020"/>
                </a:solidFill>
                <a:latin typeface="Courier"/>
              </a:rPr>
              <a:t>mean</a:t>
            </a:r>
            <a:r>
              <a:rPr sz="1800">
                <a:latin typeface="Courier"/>
              </a:rPr>
              <a:t>(weight))</a:t>
            </a:r>
          </a:p>
          <a:p>
            <a:pPr lvl="0" marL="1270000" indent="0">
              <a:buNone/>
            </a:pPr>
            <a:r>
              <a:rPr sz="1800">
                <a:latin typeface="Courier"/>
              </a:rPr>
              <a:t>##   mean.age mean.weight
## 1     22.5        21.2</a:t>
            </a:r>
          </a:p>
        </p:txBody>
      </p:sp>
    </p:spTree>
  </p:cSl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sz="1800">
                <a:latin typeface="Courier"/>
              </a:rPr>
              <a:t>group_by</a:t>
            </a:r>
            <a:r>
              <a:rPr/>
              <a:t> is useful for applying functions across groups. By itself, it doesn’t do much, but is very powerful in combination with other functions. For example, if we wanted to get the mean age and weight separated by gender, we can use </a:t>
            </a:r>
            <a:r>
              <a:rPr sz="1800">
                <a:latin typeface="Courier"/>
              </a:rPr>
              <a:t>group_by</a:t>
            </a:r>
            <a:r>
              <a:rPr/>
              <a:t> with </a:t>
            </a:r>
            <a:r>
              <a:rPr sz="1800">
                <a:latin typeface="Courier"/>
              </a:rPr>
              <a:t>summarize</a:t>
            </a:r>
          </a:p>
          <a:p>
            <a:pPr lvl="0" marL="1270000" indent="0">
              <a:buNone/>
            </a:pPr>
            <a:r>
              <a:rPr sz="1800">
                <a:latin typeface="Courier"/>
              </a:rPr>
              <a:t>mouse.grouped &lt;-</a:t>
            </a:r>
            <a:r>
              <a:rPr sz="1800">
                <a:solidFill>
                  <a:srgbClr val="4070A0"/>
                </a:solidFill>
                <a:latin typeface="Courier"/>
              </a:rPr>
              <a:t> </a:t>
            </a:r>
            <a:r>
              <a:rPr sz="1800" b="1">
                <a:solidFill>
                  <a:srgbClr val="007020"/>
                </a:solidFill>
                <a:latin typeface="Courier"/>
              </a:rPr>
              <a:t>group_by</a:t>
            </a:r>
            <a:r>
              <a:rPr sz="1800">
                <a:latin typeface="Courier"/>
              </a:rPr>
              <a:t>(mouse.df, gender)</a:t>
            </a:r>
            <a:br/>
            <a:r>
              <a:rPr sz="1800" b="1">
                <a:solidFill>
                  <a:srgbClr val="007020"/>
                </a:solidFill>
                <a:latin typeface="Courier"/>
              </a:rPr>
              <a:t>summarize</a:t>
            </a:r>
            <a:r>
              <a:rPr sz="1800">
                <a:latin typeface="Courier"/>
              </a:rPr>
              <a:t>(mouse.grouped, </a:t>
            </a:r>
            <a:r>
              <a:rPr sz="1800">
                <a:solidFill>
                  <a:srgbClr val="902000"/>
                </a:solidFill>
                <a:latin typeface="Courier"/>
              </a:rPr>
              <a:t>mean.age =</a:t>
            </a:r>
            <a:r>
              <a:rPr sz="1800">
                <a:latin typeface="Courier"/>
              </a:rPr>
              <a:t> </a:t>
            </a:r>
            <a:r>
              <a:rPr sz="1800" b="1">
                <a:solidFill>
                  <a:srgbClr val="007020"/>
                </a:solidFill>
                <a:latin typeface="Courier"/>
              </a:rPr>
              <a:t>mean</a:t>
            </a:r>
            <a:r>
              <a:rPr sz="1800">
                <a:latin typeface="Courier"/>
              </a:rPr>
              <a:t>(age), </a:t>
            </a:r>
            <a:r>
              <a:rPr sz="1800">
                <a:solidFill>
                  <a:srgbClr val="902000"/>
                </a:solidFill>
                <a:latin typeface="Courier"/>
              </a:rPr>
              <a:t>mean.weight =</a:t>
            </a:r>
            <a:r>
              <a:rPr sz="1800">
                <a:latin typeface="Courier"/>
              </a:rPr>
              <a:t> </a:t>
            </a:r>
            <a:r>
              <a:rPr sz="1800" b="1">
                <a:solidFill>
                  <a:srgbClr val="007020"/>
                </a:solidFill>
                <a:latin typeface="Courier"/>
              </a:rPr>
              <a:t>mean</a:t>
            </a:r>
            <a:r>
              <a:rPr sz="1800">
                <a:latin typeface="Courier"/>
              </a:rPr>
              <a:t>(weight))</a:t>
            </a:r>
          </a:p>
          <a:p>
            <a:pPr lvl="0" marL="1270000" indent="0">
              <a:buNone/>
            </a:pPr>
            <a:r>
              <a:rPr sz="1800">
                <a:latin typeface="Courier"/>
              </a:rPr>
              <a:t>## # A tibble: 2 x 3
##   gender mean.age mean.weight
##   &lt;fct&gt;     &lt;dbl&gt;       &lt;dbl&gt;
## 1 F          20.8        23  
## 2 M          24.2        19.4</a:t>
            </a:r>
          </a:p>
        </p:txBody>
      </p:sp>
    </p:spTree>
  </p:cSl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last pair of functions included here involve transforming how the data frame itself is structured and creating tidy data. Tidy data refers to the data with the following properties:</a:t>
            </a:r>
          </a:p>
          <a:p>
            <a:pPr lvl="1">
              <a:buAutoNum type="arabicPeriod"/>
            </a:pPr>
            <a:r>
              <a:rPr/>
              <a:t>Each column is a separate variable</a:t>
            </a:r>
          </a:p>
          <a:p>
            <a:pPr lvl="1">
              <a:buAutoNum type="arabicPeriod"/>
            </a:pPr>
            <a:r>
              <a:rPr/>
              <a:t>Each row is an observation</a:t>
            </a:r>
          </a:p>
          <a:p>
            <a:pPr lvl="1">
              <a:buAutoNum type="arabicPeriod"/>
            </a:pPr>
            <a:r>
              <a:rPr/>
              <a:t>Each cell has a single value for that observation</a:t>
            </a:r>
          </a:p>
        </p:txBody>
      </p:sp>
    </p:spTree>
  </p:cSl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ages/tidy-1.png" id="0" name="Picture 1"/>
          <p:cNvPicPr>
            <a:picLocks noGrp="1" noChangeAspect="1"/>
          </p:cNvPicPr>
          <p:nvPr/>
        </p:nvPicPr>
        <p:blipFill>
          <a:blip r:embed="rId2"/>
          <a:stretch>
            <a:fillRect/>
          </a:stretch>
        </p:blipFill>
        <p:spPr bwMode="auto">
          <a:xfrm>
            <a:off x="457200" y="2578100"/>
            <a:ext cx="8229600" cy="2565400"/>
          </a:xfrm>
          <a:prstGeom prst="rect">
            <a:avLst/>
          </a:prstGeom>
          <a:noFill/>
          <a:ln w="9525">
            <a:noFill/>
            <a:headEnd/>
            <a:tailEnd/>
          </a:ln>
        </p:spPr>
      </p:pic>
    </p:spTree>
  </p:cSl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p>
          <a:p>
            <a:pPr lvl="0" marL="0" indent="0">
              <a:buNone/>
            </a:pPr>
            <a:r>
              <a:rPr/>
              <a:t>Tidiness is important for data with repeated measures, where a single variable type is measured on multiple occasions. For example, there are a couple of ways to store repeated measure variables: the </a:t>
            </a:r>
            <a:r>
              <a:rPr b="1"/>
              <a:t>wide</a:t>
            </a:r>
            <a:r>
              <a:rPr/>
              <a:t> format, and the </a:t>
            </a:r>
            <a:r>
              <a:rPr b="1"/>
              <a:t>long</a:t>
            </a:r>
            <a:r>
              <a:rPr/>
              <a:t> format.</a:t>
            </a:r>
          </a:p>
        </p:txBody>
      </p:sp>
    </p:spTree>
  </p:cSl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The wide format has repeated measure categories (e.g. different days) are spread across different variables. Say we were measuring temperature at different locations across seasons.</a:t>
            </a:r>
          </a:p>
          <a:p>
            <a:pPr lvl="0" marL="1270000" indent="0">
              <a:buNone/>
            </a:pPr>
            <a:r>
              <a:rPr sz="1800">
                <a:latin typeface="Courier"/>
              </a:rPr>
              <a:t>state.temp &lt;-</a:t>
            </a:r>
            <a:r>
              <a:rPr sz="1800">
                <a:solidFill>
                  <a:srgbClr val="4070A0"/>
                </a:solidFill>
                <a:latin typeface="Courier"/>
              </a:rPr>
              <a:t> </a:t>
            </a:r>
            <a:r>
              <a:rPr sz="1800" b="1">
                <a:solidFill>
                  <a:srgbClr val="007020"/>
                </a:solidFill>
                <a:latin typeface="Courier"/>
              </a:rPr>
              <a:t>data.frame</a:t>
            </a:r>
            <a:r>
              <a:rPr sz="1800">
                <a:latin typeface="Courier"/>
              </a:rPr>
              <a:t>(</a:t>
            </a:r>
            <a:r>
              <a:rPr sz="1800">
                <a:solidFill>
                  <a:srgbClr val="902000"/>
                </a:solidFill>
                <a:latin typeface="Courier"/>
              </a:rPr>
              <a:t>state =</a:t>
            </a:r>
            <a:r>
              <a:rPr sz="1800">
                <a:latin typeface="Courier"/>
              </a:rPr>
              <a:t> </a:t>
            </a:r>
            <a:r>
              <a:rPr sz="1800" b="1">
                <a:solidFill>
                  <a:srgbClr val="007020"/>
                </a:solidFill>
                <a:latin typeface="Courier"/>
              </a:rPr>
              <a:t>c</a:t>
            </a:r>
            <a:r>
              <a:rPr sz="1800">
                <a:latin typeface="Courier"/>
              </a:rPr>
              <a:t>(</a:t>
            </a:r>
            <a:r>
              <a:rPr sz="1800">
                <a:solidFill>
                  <a:srgbClr val="4070A0"/>
                </a:solidFill>
                <a:latin typeface="Courier"/>
              </a:rPr>
              <a:t>"Alabama"</a:t>
            </a:r>
            <a:r>
              <a:rPr sz="1800">
                <a:latin typeface="Courier"/>
              </a:rPr>
              <a:t>,</a:t>
            </a:r>
            <a:r>
              <a:rPr sz="1800">
                <a:solidFill>
                  <a:srgbClr val="4070A0"/>
                </a:solidFill>
                <a:latin typeface="Courier"/>
              </a:rPr>
              <a:t>"Tennessee"</a:t>
            </a:r>
            <a:r>
              <a:rPr sz="1800">
                <a:latin typeface="Courier"/>
              </a:rPr>
              <a:t>,</a:t>
            </a:r>
            <a:r>
              <a:rPr sz="1800">
                <a:solidFill>
                  <a:srgbClr val="4070A0"/>
                </a:solidFill>
                <a:latin typeface="Courier"/>
              </a:rPr>
              <a:t>"Michigan"</a:t>
            </a:r>
            <a:r>
              <a:rPr sz="1800">
                <a:latin typeface="Courier"/>
              </a:rPr>
              <a:t>),</a:t>
            </a:r>
            <a:br/>
            <a:r>
              <a:rPr sz="1800">
                <a:latin typeface="Courier"/>
              </a:rPr>
              <a:t>                         </a:t>
            </a:r>
            <a:r>
              <a:rPr sz="1800">
                <a:solidFill>
                  <a:srgbClr val="902000"/>
                </a:solidFill>
                <a:latin typeface="Courier"/>
              </a:rPr>
              <a:t>winter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47</a:t>
            </a:r>
            <a:r>
              <a:rPr sz="1800">
                <a:latin typeface="Courier"/>
              </a:rPr>
              <a:t>, </a:t>
            </a:r>
            <a:r>
              <a:rPr sz="1800">
                <a:solidFill>
                  <a:srgbClr val="40A070"/>
                </a:solidFill>
                <a:latin typeface="Courier"/>
              </a:rPr>
              <a:t>39</a:t>
            </a:r>
            <a:r>
              <a:rPr sz="1800">
                <a:latin typeface="Courier"/>
              </a:rPr>
              <a:t>, </a:t>
            </a:r>
            <a:r>
              <a:rPr sz="1800">
                <a:solidFill>
                  <a:srgbClr val="40A070"/>
                </a:solidFill>
                <a:latin typeface="Courier"/>
              </a:rPr>
              <a:t>22</a:t>
            </a:r>
            <a:r>
              <a:rPr sz="1800">
                <a:latin typeface="Courier"/>
              </a:rPr>
              <a:t>),</a:t>
            </a:r>
            <a:br/>
            <a:r>
              <a:rPr sz="1800">
                <a:latin typeface="Courier"/>
              </a:rPr>
              <a:t>                         </a:t>
            </a:r>
            <a:r>
              <a:rPr sz="1800">
                <a:solidFill>
                  <a:srgbClr val="902000"/>
                </a:solidFill>
                <a:latin typeface="Courier"/>
              </a:rPr>
              <a:t>summer =</a:t>
            </a:r>
            <a:r>
              <a:rPr sz="1800">
                <a:latin typeface="Courier"/>
              </a:rPr>
              <a:t> </a:t>
            </a:r>
            <a:r>
              <a:rPr sz="1800" b="1">
                <a:solidFill>
                  <a:srgbClr val="007020"/>
                </a:solidFill>
                <a:latin typeface="Courier"/>
              </a:rPr>
              <a:t>c</a:t>
            </a:r>
            <a:r>
              <a:rPr sz="1800">
                <a:latin typeface="Courier"/>
              </a:rPr>
              <a:t>(</a:t>
            </a:r>
            <a:r>
              <a:rPr sz="1800">
                <a:solidFill>
                  <a:srgbClr val="40A070"/>
                </a:solidFill>
                <a:latin typeface="Courier"/>
              </a:rPr>
              <a:t>79</a:t>
            </a:r>
            <a:r>
              <a:rPr sz="1800">
                <a:latin typeface="Courier"/>
              </a:rPr>
              <a:t>, </a:t>
            </a:r>
            <a:r>
              <a:rPr sz="1800">
                <a:solidFill>
                  <a:srgbClr val="40A070"/>
                </a:solidFill>
                <a:latin typeface="Courier"/>
              </a:rPr>
              <a:t>76</a:t>
            </a:r>
            <a:r>
              <a:rPr sz="1800">
                <a:latin typeface="Courier"/>
              </a:rPr>
              <a:t>, </a:t>
            </a:r>
            <a:r>
              <a:rPr sz="1800">
                <a:solidFill>
                  <a:srgbClr val="40A070"/>
                </a:solidFill>
                <a:latin typeface="Courier"/>
              </a:rPr>
              <a:t>66</a:t>
            </a:r>
            <a:r>
              <a:rPr sz="1800">
                <a:latin typeface="Courier"/>
              </a:rPr>
              <a:t>))</a:t>
            </a:r>
            <a:br/>
            <a:r>
              <a:rPr sz="1800">
                <a:latin typeface="Courier"/>
              </a:rPr>
              <a:t>state.temp</a:t>
            </a:r>
          </a:p>
          <a:p>
            <a:pPr lvl="0" marL="1270000" indent="0">
              <a:buNone/>
            </a:pPr>
            <a:r>
              <a:rPr sz="1800">
                <a:latin typeface="Courier"/>
              </a:rPr>
              <a:t>##       state winter summer
## 1   Alabama     47     79
## 2 Tennessee     39     76
## 3  Michigan     22     66</a:t>
            </a:r>
          </a:p>
          <a:p>
            <a:pPr lvl="0" marL="0" indent="0">
              <a:buNone/>
            </a:pPr>
            <a:r>
              <a:rPr/>
              <a:t>In this case, the summer and winter variables both represent the same thing, temperature. It is a repeated measure of the same variable spread across multiple columns. Wide formats typically do not conform to tidy data principles since multiple observations of a variable are stored in a single row</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26</Words>
  <Application>Microsoft Office PowerPoint</Application>
  <PresentationFormat>On-screen Show (4:3)</PresentationFormat>
  <Paragraphs>10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Title</vt:lpstr>
      <vt:lpstr>Slide Title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dc:title>
  <dc:creator>Matt Defenderfer</dc:creator>
  <cp:keywords/>
  <dcterms:created xsi:type="dcterms:W3CDTF">2019-08-30T12:53:01Z</dcterms:created>
  <dcterms:modified xsi:type="dcterms:W3CDTF">2019-08-30T12:53:01Z</dcterms:modified>
</cp:coreProperties>
</file>